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6" r:id="rId48"/>
    <p:sldId id="304" r:id="rId49"/>
    <p:sldId id="305" r:id="rId50"/>
    <p:sldId id="303" r:id="rId51"/>
    <p:sldId id="302" r:id="rId52"/>
    <p:sldId id="307" r:id="rId53"/>
    <p:sldId id="309" r:id="rId54"/>
    <p:sldId id="310" r:id="rId55"/>
    <p:sldId id="308" r:id="rId56"/>
    <p:sldId id="311" r:id="rId57"/>
    <p:sldId id="312" r:id="rId58"/>
    <p:sldId id="313" r:id="rId59"/>
    <p:sldId id="314" r:id="rId60"/>
    <p:sldId id="315" r:id="rId61"/>
    <p:sldId id="316" r:id="rId62"/>
    <p:sldId id="318" r:id="rId63"/>
    <p:sldId id="317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2" r:id="rId77"/>
    <p:sldId id="331" r:id="rId78"/>
    <p:sldId id="333" r:id="rId79"/>
    <p:sldId id="334" r:id="rId80"/>
    <p:sldId id="335" r:id="rId81"/>
    <p:sldId id="338" r:id="rId82"/>
    <p:sldId id="340" r:id="rId83"/>
    <p:sldId id="343" r:id="rId84"/>
    <p:sldId id="342" r:id="rId85"/>
    <p:sldId id="341" r:id="rId86"/>
    <p:sldId id="337" r:id="rId87"/>
    <p:sldId id="336" r:id="rId8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9C875B5-8B26-48D5-B6C5-3E652CCF92F3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DCL" id="{19142210-A279-48E3-8BDF-D2DBC807F89A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SESSION 03" id="{498AD775-AE55-49CD-8CD3-4FAC1ED4FD89}">
          <p14:sldIdLst>
            <p14:sldId id="278"/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6"/>
            <p14:sldId id="304"/>
            <p14:sldId id="305"/>
            <p14:sldId id="303"/>
            <p14:sldId id="302"/>
            <p14:sldId id="307"/>
            <p14:sldId id="309"/>
            <p14:sldId id="310"/>
            <p14:sldId id="308"/>
          </p14:sldIdLst>
        </p14:section>
        <p14:section name="09-09-2022" id="{131ACA3C-BD4A-4C10-90E9-10E150533B5F}">
          <p14:sldIdLst>
            <p14:sldId id="311"/>
            <p14:sldId id="312"/>
            <p14:sldId id="313"/>
            <p14:sldId id="314"/>
            <p14:sldId id="315"/>
            <p14:sldId id="316"/>
            <p14:sldId id="318"/>
            <p14:sldId id="317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2"/>
            <p14:sldId id="331"/>
            <p14:sldId id="333"/>
            <p14:sldId id="334"/>
            <p14:sldId id="335"/>
            <p14:sldId id="338"/>
            <p14:sldId id="340"/>
            <p14:sldId id="343"/>
            <p14:sldId id="342"/>
            <p14:sldId id="341"/>
            <p14:sldId id="337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7" d="100"/>
          <a:sy n="17" d="100"/>
        </p:scale>
        <p:origin x="92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D080B-948A-0140-0145-439F269A7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00E236-8115-0C8A-6C8C-136B1EF72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C79609-1738-1F9E-B2CC-2FA8451B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0F77D4-1FCD-F0B6-633B-747C663C6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ED589F-4C33-D396-00CF-514660A8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966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93033-6173-D0E3-F4AD-C09F1618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57BC80-2047-A972-D172-D8274C6A4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BE7270-DA18-83E7-055C-97BACAFF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4C9E2E-D8AE-194A-18E5-5C71CCACB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EC9ACD-B862-E7CC-7BB5-80BAC947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676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9EBB74B-62F7-15AC-6AD6-29BC2C027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F710D2-4653-C54B-1929-0F690C394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1E3CA3-75D6-310F-E128-A39DBC9F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7581FA-40AD-264F-E065-D8408E38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DEC26E-B553-CD78-F873-991AA1C6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6502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3232E-7D55-E9B8-B115-5CEC6E12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BF81DB-6487-8598-60D3-CC04A09D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CDFF84-5309-A54D-E22C-94ECC067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B8AE07-3B54-7AE3-6BCD-332EA075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AFB5CE-32D5-BAB1-E9BA-7CFD7480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408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66563-822B-F198-8749-177B0E96A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F4E541-BE63-5DD6-4182-43A051204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2B17E9-71AC-7051-37ED-ADA571AB0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EED367-84FB-321D-D871-299123EE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A29216-46AA-D6A1-727F-67A39DFB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410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451AF-3409-D2B0-D9D1-25C476E7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855AC1-9C2C-3E34-C723-827006FF2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109ADE-BA46-7949-6DE6-3CF08C2F0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198E35-56A3-6858-272D-41614A403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D2A0FE-30A5-D0A6-51E0-30045112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F1A611-B9D4-67F5-D6F5-A7F73F96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260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B7013-8ADC-20C7-7E9D-888D55EF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1EADC2-767C-8859-D950-74EADB878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7DEF49-2ABE-ECB2-8175-5C0929485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D36C0B-E544-5C83-7005-F301FF196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4292450-F57C-266E-E836-768E4851E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7D02FA8-E0BC-3804-501E-6735EEDE9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357AD31-A2D0-7C2C-D7E0-E06139AC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FA010C-A406-3F9C-4EBB-206378B5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744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3F662-E6BA-C397-6C49-247E2F31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02E0C7-94E0-9BF3-4EA5-BDD8EBAD9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CDB6B5-1D66-4862-879C-0CBB0FDC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16EAC4-B722-721C-F0CF-F6C8CFC4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96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066E64-5FCE-37B1-60AC-61B5548FE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4FDBFD-6E10-CC47-C783-150B4B88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25DE3E-ACF8-210B-0756-22AD1563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6219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F92A3-97C8-1A84-E66F-6B11466CC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076AAF-61CE-442A-6100-9500C95E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8FECB9-F031-F9E5-C373-C35759AF8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5B7C53-3821-C76B-276C-E0202158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D740BB-BA64-3974-8C54-6821A5E5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45026A-0788-9132-93DE-8C2A2AAB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436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F102D-81F7-440F-7FFF-8C9FD91B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33DBB9D-87AA-161E-8212-A4F84759A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87BB56-7804-0AB7-C2B4-C1B210C9B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2C1BD0-6656-C0E3-C536-1C7AFA927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316380-D01F-AFE2-1DBD-D43A6109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34B113-188D-F3D5-9301-309BCA69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670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7EB96D-A0F4-42A0-823C-0D652909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C53CE5-3F48-2E21-DD0B-8381FC05D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75D27E-662E-8449-A3B5-06F090B35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CBFF5-7C64-4413-A2D8-F1D8DED9EA8E}" type="datetimeFigureOut">
              <a:rPr lang="es-ES" smtClean="0"/>
              <a:t>14/09/2022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1893C8-68E6-BBA6-521A-FB3538E50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074704-681B-164B-22CC-409A526EC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CAC57-59F9-4EB5-A38E-AF969FF1B3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96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2077D59-81CF-5A9D-D14F-D1C5B8F98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794" y="1083058"/>
            <a:ext cx="1077603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2F167B-64FC-EECD-E378-2D205FE8F4C4}"/>
              </a:ext>
            </a:extLst>
          </p:cNvPr>
          <p:cNvSpPr txBox="1"/>
          <p:nvPr/>
        </p:nvSpPr>
        <p:spPr>
          <a:xfrm>
            <a:off x="91998" y="198582"/>
            <a:ext cx="60941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Indice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BITMAP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 tienes Base de datos estándar no se puede Crear índice de tipo BITMAP.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Indice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Bitri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100" dirty="0"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Las actualizaciones sobre la columna B-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tree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no son costosas.(Hacer un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update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Técnica Vaso de Agua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dirty="0">
                <a:highlight>
                  <a:srgbClr val="FFFF00"/>
                </a:highlight>
              </a:rPr>
              <a:t>Tienes una tabla1 tienes que hacer un </a:t>
            </a:r>
            <a:r>
              <a:rPr lang="es-ES" altLang="es-ES" sz="1100" dirty="0" err="1">
                <a:highlight>
                  <a:srgbClr val="FFFF00"/>
                </a:highlight>
              </a:rPr>
              <a:t>Insert</a:t>
            </a:r>
            <a:r>
              <a:rPr lang="es-ES" altLang="es-ES" sz="1100" dirty="0">
                <a:highlight>
                  <a:srgbClr val="FFFF00"/>
                </a:highlight>
              </a:rPr>
              <a:t> </a:t>
            </a:r>
            <a:r>
              <a:rPr lang="es-ES" altLang="es-ES" sz="1100" dirty="0" err="1">
                <a:highlight>
                  <a:srgbClr val="FFFF00"/>
                </a:highlight>
              </a:rPr>
              <a:t>Select</a:t>
            </a:r>
            <a:r>
              <a:rPr lang="es-ES" altLang="es-ES" sz="1100" dirty="0">
                <a:highlight>
                  <a:srgbClr val="FFFF00"/>
                </a:highlight>
              </a:rPr>
              <a:t> sobre la tabla Nueva. Esto para Evitar la operación del </a:t>
            </a:r>
            <a:r>
              <a:rPr lang="es-ES" altLang="es-ES" sz="1100" dirty="0" err="1">
                <a:highlight>
                  <a:srgbClr val="FFFF00"/>
                </a:highlight>
              </a:rPr>
              <a:t>update</a:t>
            </a:r>
            <a:r>
              <a:rPr lang="es-ES" altLang="es-ES" sz="1100" dirty="0">
                <a:highlight>
                  <a:srgbClr val="FFFF00"/>
                </a:highlight>
              </a:rPr>
              <a:t>. Para evitar costos.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1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dirty="0"/>
              <a:t>Oracle Recomienda un table </a:t>
            </a:r>
            <a:r>
              <a:rPr lang="es-ES" altLang="es-ES" sz="1100" dirty="0" err="1"/>
              <a:t>space</a:t>
            </a:r>
            <a:r>
              <a:rPr lang="es-ES" altLang="es-ES" sz="1100" dirty="0"/>
              <a:t> para una tabla y otra para los índices. (Ahora no sugiere por que ya cambio la tecnología de almacenamiento los SSD por ejemplo.) Almacenamiento físico y una capa adicional de almacenamiento </a:t>
            </a:r>
            <a:r>
              <a:rPr lang="es-ES" altLang="es-ES" sz="1100" b="1" dirty="0"/>
              <a:t>ASN.</a:t>
            </a:r>
            <a:r>
              <a:rPr lang="es-ES" altLang="es-ES" sz="11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1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/>
              <a:t>Mover índice de un table </a:t>
            </a:r>
            <a:r>
              <a:rPr lang="es-ES" altLang="es-ES" sz="1100" b="1" dirty="0" err="1"/>
              <a:t>space</a:t>
            </a:r>
            <a:r>
              <a:rPr lang="es-ES" altLang="es-ES" sz="1100" b="1" dirty="0"/>
              <a:t> a otro puede ser por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dirty="0"/>
              <a:t>Espacio en disco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dirty="0"/>
              <a:t>Ganar mayor rendimiento.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dirty="0" err="1"/>
              <a:t>Oporaciones</a:t>
            </a:r>
            <a:r>
              <a:rPr lang="es-ES" altLang="es-ES" sz="1100" dirty="0"/>
              <a:t> de Mantenimiento.</a:t>
            </a:r>
          </a:p>
        </p:txBody>
      </p:sp>
      <p:pic>
        <p:nvPicPr>
          <p:cNvPr id="8" name="Imagen 1" descr="Texto&#10;&#10;Descripción generada automáticamente">
            <a:extLst>
              <a:ext uri="{FF2B5EF4-FFF2-40B4-BE49-F238E27FC236}">
                <a16:creationId xmlns:a16="http://schemas.microsoft.com/office/drawing/2014/main" id="{E887E19B-7034-C2F9-9A49-673B2E90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94" y="321611"/>
            <a:ext cx="539115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8E84002-A40D-C36D-CF5C-952167F29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430" y="2514600"/>
            <a:ext cx="5273714" cy="28293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17CFDFD-04E4-5124-DC2C-CB2F5AF0C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731" y="3252964"/>
            <a:ext cx="4491269" cy="31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8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38BC72-C3F3-8D6E-4342-A1341816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0" y="101600"/>
            <a:ext cx="11429879" cy="551912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6CF9A83-7337-30BD-1DAE-E7166196F3A5}"/>
              </a:ext>
            </a:extLst>
          </p:cNvPr>
          <p:cNvSpPr txBox="1"/>
          <p:nvPr/>
        </p:nvSpPr>
        <p:spPr>
          <a:xfrm>
            <a:off x="213360" y="562072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Se debe especificar los esquemas, Alias, Tener un código uniforme.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807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8C327F-B640-9645-A1DB-40AB56C2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97217"/>
            <a:ext cx="11348720" cy="612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33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63A43B7-F6BD-C718-EDE0-5C519CD1B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" y="235272"/>
            <a:ext cx="11176000" cy="56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2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1A99341-B9EB-F55A-9F42-D4CEC50ED3D3}"/>
              </a:ext>
            </a:extLst>
          </p:cNvPr>
          <p:cNvSpPr txBox="1"/>
          <p:nvPr/>
        </p:nvSpPr>
        <p:spPr>
          <a:xfrm>
            <a:off x="447040" y="186174"/>
            <a:ext cx="1102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plan de ejecución es la ruta para optimizar la consulta. Las estadísticas deben ejecutarse y </a:t>
            </a:r>
            <a:r>
              <a:rPr lang="es-ES" dirty="0" err="1"/>
              <a:t>actualizasrce</a:t>
            </a:r>
            <a:r>
              <a:rPr lang="es-ES" dirty="0"/>
              <a:t> todos los días en la base de datos. Para que se actualice y este va a ajustar ala cantidad de registros.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37F5E1-B10C-7FA2-2124-C77FDBCD7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39" y="1154297"/>
            <a:ext cx="9784993" cy="551752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04EA43E-C605-E911-56E0-2C38953ECAD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notepad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EA9E01-EE9E-452F-8645-94ED8D54726A}"/>
              </a:ext>
            </a:extLst>
          </p:cNvPr>
          <p:cNvSpPr txBox="1"/>
          <p:nvPr/>
        </p:nvSpPr>
        <p:spPr>
          <a:xfrm>
            <a:off x="325120" y="740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Herramienta para hacer </a:t>
            </a:r>
            <a:r>
              <a:rPr lang="es-ES" dirty="0" err="1"/>
              <a:t>tuning</a:t>
            </a:r>
            <a:r>
              <a:rPr lang="es-ES" dirty="0"/>
              <a:t> es </a:t>
            </a:r>
            <a:r>
              <a:rPr lang="es-ES" b="1" dirty="0"/>
              <a:t>ADVISOR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7265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B930D767-21D0-144E-8086-B00C6A19E347}"/>
              </a:ext>
            </a:extLst>
          </p:cNvPr>
          <p:cNvSpPr txBox="1"/>
          <p:nvPr/>
        </p:nvSpPr>
        <p:spPr>
          <a:xfrm>
            <a:off x="365760" y="308094"/>
            <a:ext cx="11064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NO USAR FUNCIONES. Sino no tendrá acceso por el índice a la columna.</a:t>
            </a:r>
          </a:p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3CEA89C-53AF-8071-4E8F-99D97BB3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30" y="1047370"/>
            <a:ext cx="8832389" cy="44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2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04A6F9-29AB-F86D-D6DE-E1ED6F80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-111761"/>
            <a:ext cx="11805920" cy="663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1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E65EAF-BE3B-6FF6-D535-65BDEA33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02" y="85182"/>
            <a:ext cx="70008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6F7947-8420-77E6-02A2-644193EBC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10" y="166395"/>
            <a:ext cx="7303579" cy="56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7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AAB5DF1-74E2-4276-9FE0-1B511E9B087B}"/>
              </a:ext>
            </a:extLst>
          </p:cNvPr>
          <p:cNvSpPr txBox="1"/>
          <p:nvPr/>
        </p:nvSpPr>
        <p:spPr>
          <a:xfrm>
            <a:off x="292685" y="16949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Purge</a:t>
            </a:r>
            <a:r>
              <a:rPr lang="es-ES" dirty="0"/>
              <a:t> evito mandar la tabla a papelera. Se hace un </a:t>
            </a:r>
            <a:r>
              <a:rPr lang="es-ES" dirty="0" err="1"/>
              <a:t>ShipDelte</a:t>
            </a:r>
            <a:r>
              <a:rPr lang="es-ES" dirty="0"/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882D9C4-9AFE-DDA5-FCDD-A45B71B41E07}"/>
              </a:ext>
            </a:extLst>
          </p:cNvPr>
          <p:cNvSpPr txBox="1"/>
          <p:nvPr/>
        </p:nvSpPr>
        <p:spPr>
          <a:xfrm>
            <a:off x="292685" y="980637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Las estadísticas se ejecutan en la noches, cuando instalas.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4A0A2-11ED-1A07-9C13-EE047574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5" y="1382982"/>
            <a:ext cx="9591675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386907-C2D9-47F4-976C-92AF1A14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606" y="2029313"/>
            <a:ext cx="7017832" cy="451776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8045680-B3BC-F202-AD94-AB0529B83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9598" y="2249188"/>
            <a:ext cx="6041324" cy="161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3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53124A-37E8-974C-6180-09F6EEF9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78" y="223025"/>
            <a:ext cx="9946510" cy="62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F765E91E-BD92-4CB2-EFD2-6EB15BBD4511}"/>
              </a:ext>
            </a:extLst>
          </p:cNvPr>
          <p:cNvSpPr txBox="1"/>
          <p:nvPr/>
        </p:nvSpPr>
        <p:spPr>
          <a:xfrm>
            <a:off x="1860" y="121993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es-ES" sz="1800" dirty="0" err="1"/>
              <a:t>Recreamiento</a:t>
            </a:r>
            <a:r>
              <a:rPr lang="es-ES" altLang="es-ES" sz="1800" dirty="0"/>
              <a:t>  de </a:t>
            </a:r>
            <a:r>
              <a:rPr lang="es-ES" altLang="es-ES" sz="1800" dirty="0" err="1"/>
              <a:t>Indices</a:t>
            </a:r>
            <a:r>
              <a:rPr lang="es-ES" altLang="es-ES" sz="1800" dirty="0"/>
              <a:t> Online.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8961D5B-23CF-AACE-83F6-580A9DC5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22" y="1082668"/>
            <a:ext cx="2847372" cy="19124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ADF7FA8-DF1D-65D0-0C34-4DBC49427AE3}"/>
              </a:ext>
            </a:extLst>
          </p:cNvPr>
          <p:cNvSpPr txBox="1"/>
          <p:nvPr/>
        </p:nvSpPr>
        <p:spPr>
          <a:xfrm>
            <a:off x="1860" y="675837"/>
            <a:ext cx="609414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es-ES" sz="1200" dirty="0"/>
              <a:t>Con los índices también hay desfragmentación. </a:t>
            </a:r>
            <a:r>
              <a:rPr lang="es-ES" sz="1200" dirty="0"/>
              <a:t>Cada vez que hay un DML el índice se actualiza se va a fragmentar. </a:t>
            </a:r>
          </a:p>
          <a:p>
            <a:endParaRPr lang="es-ES" sz="1200" dirty="0"/>
          </a:p>
          <a:p>
            <a:r>
              <a:rPr lang="es-ES" sz="1200" dirty="0"/>
              <a:t>Como realizas una desfragmentación de un índice.</a:t>
            </a:r>
          </a:p>
          <a:p>
            <a:r>
              <a:rPr lang="es-ES" sz="1200" dirty="0"/>
              <a:t>Haces un </a:t>
            </a:r>
            <a:r>
              <a:rPr lang="es-ES" sz="1200" b="1" dirty="0">
                <a:highlight>
                  <a:srgbClr val="FFFF00"/>
                </a:highlight>
              </a:rPr>
              <a:t>REBUILD ONLINE.</a:t>
            </a:r>
          </a:p>
          <a:p>
            <a:endParaRPr lang="es-ES" sz="1200" dirty="0"/>
          </a:p>
          <a:p>
            <a:endParaRPr lang="es-ES" sz="1200" dirty="0"/>
          </a:p>
          <a:p>
            <a:r>
              <a:rPr lang="es-ES" sz="1200" dirty="0"/>
              <a:t>Para Verificar la validez de un índice.</a:t>
            </a:r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8DB56FE-E374-1061-0366-CD89A89AC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527" y="1732290"/>
            <a:ext cx="3397920" cy="139574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0C817A9-1419-8E04-8A99-4228DF12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89" y="3342130"/>
            <a:ext cx="4110038" cy="22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9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B0423E9-C4BD-9DB0-96D9-E8287C536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95250"/>
            <a:ext cx="6343650" cy="3333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0AE9C5-40FB-1EF6-0595-55BFF65C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5772"/>
            <a:ext cx="6636152" cy="49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56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EAEAB2-9BF7-1CCD-19B0-95A00345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39" y="0"/>
            <a:ext cx="7246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8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C33EFD-BD70-EE05-C6BC-56166BC0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22" y="0"/>
            <a:ext cx="11047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3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0CC7BB-99A7-E840-A9AD-5B7212A0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858" y="162045"/>
            <a:ext cx="5901142" cy="352449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195DBF6-C21D-3EEF-9D26-F808B662D4EA}"/>
              </a:ext>
            </a:extLst>
          </p:cNvPr>
          <p:cNvSpPr txBox="1"/>
          <p:nvPr/>
        </p:nvSpPr>
        <p:spPr>
          <a:xfrm>
            <a:off x="415383" y="501134"/>
            <a:ext cx="60941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Funcionalmente un usuario es igual que un esquema</a:t>
            </a:r>
            <a:br>
              <a:rPr lang="es-ES" sz="1400" dirty="0"/>
            </a:br>
            <a:r>
              <a:rPr lang="es-ES" sz="1400" dirty="0"/>
              <a:t>La asignación natural a un </a:t>
            </a:r>
            <a:r>
              <a:rPr lang="es-ES" sz="1400" dirty="0" err="1"/>
              <a:t>previligio</a:t>
            </a:r>
            <a:r>
              <a:rPr lang="es-ES" sz="1400" dirty="0"/>
              <a:t> es </a:t>
            </a:r>
            <a:r>
              <a:rPr lang="es-ES" sz="1400" dirty="0" err="1"/>
              <a:t>atravez</a:t>
            </a:r>
            <a:r>
              <a:rPr lang="es-ES" sz="1400" dirty="0"/>
              <a:t> de un rol.</a:t>
            </a:r>
          </a:p>
          <a:p>
            <a:endParaRPr lang="es-ES" sz="1400" dirty="0"/>
          </a:p>
          <a:p>
            <a:pPr marL="285750" indent="-285750">
              <a:buFontTx/>
              <a:buChar char="-"/>
            </a:pPr>
            <a:r>
              <a:rPr lang="es-ES" sz="1400" b="1" dirty="0"/>
              <a:t>Cada usuario tiene un TABLESPACE por defecto.</a:t>
            </a:r>
          </a:p>
          <a:p>
            <a:pPr marL="285750" indent="-285750">
              <a:buFontTx/>
              <a:buChar char="-"/>
            </a:pPr>
            <a:r>
              <a:rPr lang="es-ES" sz="1400" b="1" dirty="0"/>
              <a:t>Privilegios con roles</a:t>
            </a:r>
          </a:p>
          <a:p>
            <a:pPr marL="285750" indent="-285750">
              <a:buFontTx/>
              <a:buChar char="-"/>
            </a:pPr>
            <a:r>
              <a:rPr lang="es-ES" sz="1400" b="1" dirty="0"/>
              <a:t>Limitar el uso de recursos puede hacerse con perfiles.</a:t>
            </a:r>
          </a:p>
          <a:p>
            <a:pPr marL="285750" indent="-285750">
              <a:buFontTx/>
              <a:buChar char="-"/>
            </a:pPr>
            <a:r>
              <a:rPr lang="es-ES" sz="1400" b="1" dirty="0"/>
              <a:t>Administración de las claves, cuya clave solo tenga 60 días de validez. </a:t>
            </a:r>
          </a:p>
          <a:p>
            <a:pPr marL="285750" indent="-285750">
              <a:buFontTx/>
              <a:buChar char="-"/>
            </a:pPr>
            <a:r>
              <a:rPr lang="es-ES" sz="1400" dirty="0"/>
              <a:t>Asignar Privilegios a Roles y Roles A usuarios.</a:t>
            </a:r>
          </a:p>
          <a:p>
            <a:br>
              <a:rPr lang="es-ES" sz="1400" dirty="0"/>
            </a:b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1DC9E0-A5C7-8A3D-8C01-C60C7CBE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48" y="3429000"/>
            <a:ext cx="6761030" cy="322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98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577B30-0C83-0326-BCEB-CE2DE7DA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543" y="0"/>
            <a:ext cx="7206190" cy="419582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1A8C496-5F19-6D0D-7546-C288E7BACB64}"/>
              </a:ext>
            </a:extLst>
          </p:cNvPr>
          <p:cNvSpPr txBox="1"/>
          <p:nvPr/>
        </p:nvSpPr>
        <p:spPr>
          <a:xfrm>
            <a:off x="136568" y="269851"/>
            <a:ext cx="4223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Oracle Gateway </a:t>
            </a:r>
            <a:r>
              <a:rPr lang="es-ES" dirty="0"/>
              <a:t>para conectar con otra base de datos como </a:t>
            </a:r>
            <a:r>
              <a:rPr lang="es-ES" dirty="0" err="1"/>
              <a:t>SQl</a:t>
            </a:r>
            <a:r>
              <a:rPr lang="es-ES" dirty="0"/>
              <a:t> </a:t>
            </a:r>
            <a:r>
              <a:rPr lang="es-ES" dirty="0" err="1"/>
              <a:t>sever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89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48FBC0-3CB3-0DB3-A4C3-1C2F0763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323" y="115804"/>
            <a:ext cx="6450956" cy="29983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EA4478D-C624-1158-273E-FD3EDEE94BEB}"/>
              </a:ext>
            </a:extLst>
          </p:cNvPr>
          <p:cNvSpPr txBox="1"/>
          <p:nvPr/>
        </p:nvSpPr>
        <p:spPr>
          <a:xfrm>
            <a:off x="303836" y="258700"/>
            <a:ext cx="410089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table </a:t>
            </a:r>
            <a:r>
              <a:rPr lang="es-ES" dirty="0" err="1"/>
              <a:t>space</a:t>
            </a:r>
            <a:r>
              <a:rPr lang="es-ES" dirty="0"/>
              <a:t> me sirve para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, para </a:t>
            </a:r>
            <a:r>
              <a:rPr lang="es-ES" dirty="0" err="1"/>
              <a:t>import</a:t>
            </a:r>
            <a:r>
              <a:rPr lang="es-ES" dirty="0"/>
              <a:t> </a:t>
            </a:r>
            <a:r>
              <a:rPr lang="es-ES" dirty="0" err="1"/>
              <a:t>databing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Todo los usuarios tienen un </a:t>
            </a:r>
            <a:r>
              <a:rPr lang="es-ES" dirty="0" err="1"/>
              <a:t>tablespace</a:t>
            </a:r>
            <a:r>
              <a:rPr lang="es-ES" dirty="0"/>
              <a:t> temporal.</a:t>
            </a:r>
          </a:p>
          <a:p>
            <a:endParaRPr lang="es-ES" dirty="0"/>
          </a:p>
          <a:p>
            <a:r>
              <a:rPr lang="es-ES" dirty="0"/>
              <a:t>Estado de bloqueo, hay un bloqueo.</a:t>
            </a:r>
          </a:p>
          <a:p>
            <a:r>
              <a:rPr lang="es-ES" dirty="0"/>
              <a:t>Hay una propiedad llamado </a:t>
            </a:r>
            <a:r>
              <a:rPr lang="es-ES" b="1" dirty="0"/>
              <a:t>Expire </a:t>
            </a:r>
            <a:r>
              <a:rPr lang="es-ES" dirty="0"/>
              <a:t>y te lo va a pedir cambiar la primera vez que inicies.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255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BBEAE7-2922-C504-D4E1-F30F5A3A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909" y="173620"/>
            <a:ext cx="6770192" cy="34318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FA835BF-AB71-2B99-FC4B-6DA475BF0294}"/>
              </a:ext>
            </a:extLst>
          </p:cNvPr>
          <p:cNvSpPr txBox="1"/>
          <p:nvPr/>
        </p:nvSpPr>
        <p:spPr>
          <a:xfrm>
            <a:off x="616070" y="370213"/>
            <a:ext cx="481457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</a:t>
            </a:r>
            <a:r>
              <a:rPr lang="es-ES" sz="1600" dirty="0"/>
              <a:t>l DBA es privilegios.</a:t>
            </a:r>
            <a:br>
              <a:rPr lang="es-ES" sz="1600" dirty="0"/>
            </a:br>
            <a:br>
              <a:rPr lang="es-ES" sz="1600" dirty="0"/>
            </a:br>
            <a:br>
              <a:rPr lang="es-ES" sz="1600" dirty="0"/>
            </a:br>
            <a:br>
              <a:rPr lang="es-ES" sz="1600" dirty="0"/>
            </a:br>
            <a:r>
              <a:rPr lang="es-ES" sz="1600" dirty="0"/>
              <a:t>X$  Contine la estructura interna de Oracle.</a:t>
            </a:r>
          </a:p>
          <a:p>
            <a:endParaRPr lang="es-ES" sz="1600" dirty="0"/>
          </a:p>
          <a:p>
            <a:r>
              <a:rPr lang="es-ES" sz="1600" b="1" dirty="0">
                <a:highlight>
                  <a:srgbClr val="FFFF00"/>
                </a:highlight>
              </a:rPr>
              <a:t>Estas cuentas no deben ser utilizados para operaciones de rutina.</a:t>
            </a:r>
          </a:p>
          <a:p>
            <a:r>
              <a:rPr lang="es-ES" sz="1600" dirty="0" err="1"/>
              <a:t>Warehouse</a:t>
            </a:r>
            <a:r>
              <a:rPr lang="es-ES" sz="1600" dirty="0"/>
              <a:t>, se administraba desde la capa de datos.</a:t>
            </a:r>
          </a:p>
          <a:p>
            <a:r>
              <a:rPr lang="es-ES" sz="1600" dirty="0"/>
              <a:t>Si había que entrar al sistema operativo lo hace el DBA.</a:t>
            </a:r>
          </a:p>
          <a:p>
            <a:endParaRPr lang="es-ES" sz="1600" dirty="0"/>
          </a:p>
          <a:p>
            <a:endParaRPr lang="es-ES" sz="16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658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56BEB3-E28D-4C9D-D0F7-BDD3D7DB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08" y="132693"/>
            <a:ext cx="5108292" cy="293501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D3A2D4-3533-DC4E-77DE-EA21D85F3DEA}"/>
              </a:ext>
            </a:extLst>
          </p:cNvPr>
          <p:cNvSpPr txBox="1"/>
          <p:nvPr/>
        </p:nvSpPr>
        <p:spPr>
          <a:xfrm>
            <a:off x="147719" y="132693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Global, esta con Active </a:t>
            </a:r>
            <a:r>
              <a:rPr lang="es-ES" dirty="0" err="1"/>
              <a:t>Directory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195495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46CE3C-3E35-5E4B-E801-E02920FA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531" y="0"/>
            <a:ext cx="7348469" cy="343487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999108-219A-BDDE-EE63-2D40E24A50C5}"/>
              </a:ext>
            </a:extLst>
          </p:cNvPr>
          <p:cNvSpPr txBox="1"/>
          <p:nvPr/>
        </p:nvSpPr>
        <p:spPr>
          <a:xfrm>
            <a:off x="181208" y="869124"/>
            <a:ext cx="60941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 err="1"/>
              <a:t>notepad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3346726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F49690-F155-9700-88F6-2058E5555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10" y="0"/>
            <a:ext cx="10204990" cy="50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28CB2BD-1440-5D82-3FD4-01320E1F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1" y="128333"/>
            <a:ext cx="5470042" cy="24528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4D4666-A819-9AB5-91F5-1A739252A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80" y="128333"/>
            <a:ext cx="6095999" cy="27288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5F1816-323C-10AB-CCD2-E5CA31FA2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01" y="3307932"/>
            <a:ext cx="5825924" cy="283486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DFBCAD9-EEDE-8230-4CFF-4EB4EEADBE1E}"/>
              </a:ext>
            </a:extLst>
          </p:cNvPr>
          <p:cNvSpPr txBox="1"/>
          <p:nvPr/>
        </p:nvSpPr>
        <p:spPr>
          <a:xfrm>
            <a:off x="6057417" y="4008002"/>
            <a:ext cx="582592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Si quieres un ranking todos los días haces un </a:t>
            </a:r>
            <a:r>
              <a:rPr lang="es-ES" sz="1200" dirty="0" err="1"/>
              <a:t>select</a:t>
            </a:r>
            <a:r>
              <a:rPr lang="es-ES" sz="1200" dirty="0"/>
              <a:t> (</a:t>
            </a:r>
          </a:p>
          <a:p>
            <a:r>
              <a:rPr lang="es-ES" sz="1200" dirty="0"/>
              <a:t>Un créate table.</a:t>
            </a:r>
          </a:p>
          <a:p>
            <a:endParaRPr lang="es-ES" sz="1200" dirty="0"/>
          </a:p>
          <a:p>
            <a:r>
              <a:rPr lang="es-ES" sz="1200" dirty="0"/>
              <a:t>Haces un </a:t>
            </a:r>
            <a:r>
              <a:rPr lang="es-ES" sz="1200" dirty="0" err="1"/>
              <a:t>Ctas</a:t>
            </a:r>
            <a:r>
              <a:rPr lang="es-ES" sz="1200" dirty="0"/>
              <a:t> y vacías a una tabla nueva y ponían no MONITORING a las 11 y 59 </a:t>
            </a:r>
          </a:p>
          <a:p>
            <a:r>
              <a:rPr lang="es-ES" sz="1200" dirty="0"/>
              <a:t>De nuevo ponía MONITORING</a:t>
            </a:r>
          </a:p>
          <a:p>
            <a:endParaRPr lang="es-ES" sz="1200" dirty="0"/>
          </a:p>
          <a:p>
            <a:r>
              <a:rPr lang="es-ES" sz="1200" dirty="0"/>
              <a:t>-------- </a:t>
            </a:r>
            <a:r>
              <a:rPr lang="es-ES" sz="1200" b="1" dirty="0">
                <a:highlight>
                  <a:srgbClr val="FFFF00"/>
                </a:highlight>
              </a:rPr>
              <a:t>Pregunta</a:t>
            </a:r>
            <a:r>
              <a:rPr lang="es-ES" sz="1200" dirty="0"/>
              <a:t> en que fechas dejaría activo el Monitoreo. ------</a:t>
            </a:r>
          </a:p>
          <a:p>
            <a:r>
              <a:rPr lang="es-ES" sz="1200" dirty="0"/>
              <a:t>Por tipo de Negocio y o Operación y que es lo que se quiere determinar.</a:t>
            </a:r>
          </a:p>
          <a:p>
            <a:endParaRPr lang="es-ES" sz="1200" dirty="0"/>
          </a:p>
          <a:p>
            <a:endParaRPr lang="es-ES" sz="1200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242024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22BEE3-87B6-72E9-F792-D7E149A24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20" y="1243474"/>
            <a:ext cx="4843652" cy="19503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B0ADDF9-9C86-8549-09FD-2AB586087174}"/>
              </a:ext>
            </a:extLst>
          </p:cNvPr>
          <p:cNvSpPr txBox="1"/>
          <p:nvPr/>
        </p:nvSpPr>
        <p:spPr>
          <a:xfrm>
            <a:off x="459953" y="289367"/>
            <a:ext cx="6094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Cuando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usuario</a:t>
            </a:r>
            <a:r>
              <a:rPr lang="en-US" sz="1400" dirty="0"/>
              <a:t> </a:t>
            </a:r>
            <a:r>
              <a:rPr lang="en-US" sz="1400" dirty="0" err="1"/>
              <a:t>ya</a:t>
            </a:r>
            <a:r>
              <a:rPr lang="en-US" sz="1400" dirty="0"/>
              <a:t> no </a:t>
            </a:r>
            <a:r>
              <a:rPr lang="en-US" sz="1400" dirty="0" err="1"/>
              <a:t>usa</a:t>
            </a:r>
            <a:r>
              <a:rPr lang="en-US" sz="1400" dirty="0"/>
              <a:t>, de </a:t>
            </a:r>
            <a:r>
              <a:rPr lang="en-US" sz="1400" dirty="0" err="1"/>
              <a:t>vaciones</a:t>
            </a:r>
            <a:r>
              <a:rPr lang="en-US" sz="1400" dirty="0"/>
              <a:t>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 err="1"/>
              <a:t>Cuando</a:t>
            </a:r>
            <a:r>
              <a:rPr lang="en-US" sz="1400" dirty="0"/>
              <a:t> se </a:t>
            </a:r>
            <a:r>
              <a:rPr lang="en-US" sz="1400" dirty="0" err="1"/>
              <a:t>usa</a:t>
            </a:r>
            <a:r>
              <a:rPr lang="en-US" sz="1400" dirty="0"/>
              <a:t> </a:t>
            </a:r>
            <a:r>
              <a:rPr lang="en-US" sz="1400" dirty="0" err="1"/>
              <a:t>usuarios</a:t>
            </a:r>
            <a:r>
              <a:rPr lang="en-US" sz="1400" dirty="0"/>
              <a:t>, </a:t>
            </a:r>
            <a:r>
              <a:rPr lang="en-US" sz="1400" dirty="0" err="1"/>
              <a:t>aveces</a:t>
            </a:r>
            <a:r>
              <a:rPr lang="en-US" sz="1400" dirty="0"/>
              <a:t> se </a:t>
            </a:r>
            <a:r>
              <a:rPr lang="en-US" sz="1400" dirty="0" err="1"/>
              <a:t>amerita</a:t>
            </a:r>
            <a:r>
              <a:rPr lang="en-US" sz="1400" dirty="0"/>
              <a:t> </a:t>
            </a:r>
            <a:r>
              <a:rPr lang="en-US" sz="1400" dirty="0" err="1"/>
              <a:t>bloquear</a:t>
            </a:r>
            <a:r>
              <a:rPr lang="en-US" sz="1400" dirty="0"/>
              <a:t> </a:t>
            </a:r>
            <a:r>
              <a:rPr lang="en-US" sz="1400" dirty="0" err="1"/>
              <a:t>usuarios</a:t>
            </a:r>
            <a:r>
              <a:rPr lang="en-US" sz="1400" dirty="0"/>
              <a:t>.</a:t>
            </a:r>
          </a:p>
          <a:p>
            <a:endParaRPr lang="es-ES" sz="1400" dirty="0"/>
          </a:p>
        </p:txBody>
      </p:sp>
      <p:pic>
        <p:nvPicPr>
          <p:cNvPr id="9" name="Imagen 8" descr="Se Desbloquea USsuarios">
            <a:extLst>
              <a:ext uri="{FF2B5EF4-FFF2-40B4-BE49-F238E27FC236}">
                <a16:creationId xmlns:a16="http://schemas.microsoft.com/office/drawing/2014/main" id="{0C2D2801-9062-4512-88F5-0CF6FCC2F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172" y="1334171"/>
            <a:ext cx="5778906" cy="141539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CC53393-D40C-A7FE-9653-43EE44156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9" y="3784370"/>
            <a:ext cx="5061994" cy="18301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EF505B0-2F11-BED8-397B-2011A1D75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93630"/>
            <a:ext cx="5778095" cy="195033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24A51F-EAF8-C1DD-BBD5-87D19AE5C70E}"/>
              </a:ext>
            </a:extLst>
          </p:cNvPr>
          <p:cNvSpPr txBox="1"/>
          <p:nvPr/>
        </p:nvSpPr>
        <p:spPr>
          <a:xfrm>
            <a:off x="6554023" y="3802114"/>
            <a:ext cx="6094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Expire el </a:t>
            </a:r>
            <a:r>
              <a:rPr lang="es-ES" sz="1400" dirty="0" err="1"/>
              <a:t>password</a:t>
            </a:r>
            <a:r>
              <a:rPr lang="es-ES" sz="1400" dirty="0"/>
              <a:t> y cambie el </a:t>
            </a:r>
            <a:r>
              <a:rPr lang="es-ES" sz="1400" dirty="0" err="1"/>
              <a:t>password</a:t>
            </a:r>
            <a:endParaRPr lang="es-ES" sz="1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A20A6C-2EFE-B3C6-A95C-A4ECD9D13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817" y="4584713"/>
            <a:ext cx="3403244" cy="18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57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E538764-8BEF-5B9E-87B2-A66CAA4B9DEA}"/>
              </a:ext>
            </a:extLst>
          </p:cNvPr>
          <p:cNvSpPr txBox="1"/>
          <p:nvPr/>
        </p:nvSpPr>
        <p:spPr>
          <a:xfrm>
            <a:off x="214662" y="121993"/>
            <a:ext cx="609414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/>
              <a:t>SYS, Dueño y señor del diccionario de datos.</a:t>
            </a:r>
          </a:p>
          <a:p>
            <a:endParaRPr lang="es-ES" sz="1000" dirty="0"/>
          </a:p>
          <a:p>
            <a:r>
              <a:rPr lang="es-ES" sz="1000" dirty="0"/>
              <a:t>Un DBA no necesitar acceder al X$(Estructura Interna de Oracle)</a:t>
            </a:r>
          </a:p>
          <a:p>
            <a:endParaRPr lang="es-ES" sz="1000" dirty="0"/>
          </a:p>
          <a:p>
            <a:r>
              <a:rPr lang="es-ES" sz="1000" dirty="0"/>
              <a:t>Las cuentas no deben ser utilizar en operaciones de Rutina.</a:t>
            </a:r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6B87338-E641-F1EA-699A-976ACE3FF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860" y="121993"/>
            <a:ext cx="5543140" cy="27320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95FA251-25C8-2368-0EB4-9A13F404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9" y="1795354"/>
            <a:ext cx="5374511" cy="240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63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8463B61-A499-A80B-5998-CAACC413527B}"/>
              </a:ext>
            </a:extLst>
          </p:cNvPr>
          <p:cNvSpPr txBox="1"/>
          <p:nvPr/>
        </p:nvSpPr>
        <p:spPr>
          <a:xfrm>
            <a:off x="80847" y="0"/>
            <a:ext cx="6094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- </a:t>
            </a:r>
            <a:r>
              <a:rPr lang="es-ES" dirty="0" err="1"/>
              <a:t>Priviligio</a:t>
            </a:r>
            <a:r>
              <a:rPr lang="es-ES" dirty="0"/>
              <a:t> de sistema solo hay sesión</a:t>
            </a:r>
          </a:p>
          <a:p>
            <a:endParaRPr lang="es-ES" dirty="0"/>
          </a:p>
          <a:p>
            <a:r>
              <a:rPr lang="es-ES" dirty="0"/>
              <a:t>- </a:t>
            </a:r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CE75B00-2E30-CC22-CCA1-58B24B4F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172"/>
            <a:ext cx="5548132" cy="30026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2A6C91A-5000-86CF-775A-E49561DBD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940" y="3658232"/>
            <a:ext cx="5131444" cy="24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12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2CC912-9BC9-7BEA-9BC0-72F31EB5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48" y="0"/>
            <a:ext cx="7452792" cy="36566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805FE65-462E-2091-897E-28D9EC34E461}"/>
              </a:ext>
            </a:extLst>
          </p:cNvPr>
          <p:cNvSpPr txBox="1"/>
          <p:nvPr/>
        </p:nvSpPr>
        <p:spPr>
          <a:xfrm>
            <a:off x="103114" y="173621"/>
            <a:ext cx="60940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Grand esta en DCL (Lenguaje de control Datos), asigno privilegios de sistema</a:t>
            </a:r>
          </a:p>
          <a:p>
            <a:endParaRPr lang="es-ES" dirty="0"/>
          </a:p>
          <a:p>
            <a:r>
              <a:rPr lang="es-ES" dirty="0"/>
              <a:t>A todos los usuarios de la base de datos.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936A26-A701-E1B3-BE3A-978E0764CF82}"/>
              </a:ext>
            </a:extLst>
          </p:cNvPr>
          <p:cNvSpPr txBox="1"/>
          <p:nvPr/>
        </p:nvSpPr>
        <p:spPr>
          <a:xfrm>
            <a:off x="103114" y="1461304"/>
            <a:ext cx="6094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En que situación podría darle lectura a todos los usuarios.</a:t>
            </a:r>
            <a:br>
              <a:rPr lang="es-ES" dirty="0"/>
            </a:br>
            <a:r>
              <a:rPr lang="es-ES" dirty="0"/>
              <a:t>- Para un catalogo.</a:t>
            </a:r>
          </a:p>
          <a:p>
            <a:r>
              <a:rPr lang="es-ES" dirty="0"/>
              <a:t>- Un tipo de cambio, para ver y leer.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19B97E3-F35C-A2C8-1847-345269D64C84}"/>
              </a:ext>
            </a:extLst>
          </p:cNvPr>
          <p:cNvSpPr txBox="1"/>
          <p:nvPr/>
        </p:nvSpPr>
        <p:spPr>
          <a:xfrm>
            <a:off x="0" y="2655566"/>
            <a:ext cx="6674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Cuando creas un usuario debes crear la sesión luego asignarle el </a:t>
            </a:r>
            <a:r>
              <a:rPr lang="es-ES" dirty="0" err="1"/>
              <a:t>priviliegio</a:t>
            </a:r>
            <a:r>
              <a:rPr lang="es-ES" dirty="0"/>
              <a:t>. </a:t>
            </a:r>
            <a:r>
              <a:rPr lang="es-ES" dirty="0">
                <a:sym typeface="Wingdings" panose="05000000000000000000" pitchFamily="2" charset="2"/>
              </a:rPr>
              <a:t>&gt;&gt; es un </a:t>
            </a:r>
            <a:r>
              <a:rPr lang="es-ES" dirty="0" err="1">
                <a:sym typeface="Wingdings" panose="05000000000000000000" pitchFamily="2" charset="2"/>
              </a:rPr>
              <a:t>previligio</a:t>
            </a:r>
            <a:r>
              <a:rPr lang="es-ES" dirty="0">
                <a:sym typeface="Wingdings" panose="05000000000000000000" pitchFamily="2" charset="2"/>
              </a:rPr>
              <a:t> de sistema.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8B5CD3-B93E-A75F-7A10-8A18E96E8AB6}"/>
              </a:ext>
            </a:extLst>
          </p:cNvPr>
          <p:cNvSpPr txBox="1"/>
          <p:nvPr/>
        </p:nvSpPr>
        <p:spPr>
          <a:xfrm>
            <a:off x="103114" y="3489017"/>
            <a:ext cx="670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Cuando creas un usuario, el WITH ADMIN OPTION va a hacer que </a:t>
            </a:r>
            <a:r>
              <a:rPr lang="es-ES" dirty="0" err="1"/>
              <a:t>emi</a:t>
            </a:r>
            <a:r>
              <a:rPr lang="es-ES" dirty="0"/>
              <a:t> pueda otorgar los mismos roles que tenga el usuario.</a:t>
            </a:r>
          </a:p>
        </p:txBody>
      </p:sp>
    </p:spTree>
    <p:extLst>
      <p:ext uri="{BB962C8B-B14F-4D97-AF65-F5344CB8AC3E}">
        <p14:creationId xmlns:p14="http://schemas.microsoft.com/office/powerpoint/2010/main" val="3071488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FC1F97-96A8-4355-B873-F717BEE4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976" y="138898"/>
            <a:ext cx="7198024" cy="29689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04356D-A3BB-0948-B44B-85C902159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78" y="3319561"/>
            <a:ext cx="5894904" cy="27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58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0A12E6-29DC-C471-2F37-815B404F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402" y="104173"/>
            <a:ext cx="5276598" cy="27605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81A3F35-77C9-7380-B3DB-32E2606BA65F}"/>
              </a:ext>
            </a:extLst>
          </p:cNvPr>
          <p:cNvSpPr txBox="1"/>
          <p:nvPr/>
        </p:nvSpPr>
        <p:spPr>
          <a:xfrm>
            <a:off x="1820402" y="217671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Puedes asignar un </a:t>
            </a:r>
            <a:r>
              <a:rPr lang="es-ES" dirty="0" err="1"/>
              <a:t>priviligios</a:t>
            </a:r>
            <a:r>
              <a:rPr lang="es-ES" dirty="0"/>
              <a:t> a un rol o a un usuario.</a:t>
            </a:r>
          </a:p>
        </p:txBody>
      </p:sp>
    </p:spTree>
    <p:extLst>
      <p:ext uri="{BB962C8B-B14F-4D97-AF65-F5344CB8AC3E}">
        <p14:creationId xmlns:p14="http://schemas.microsoft.com/office/powerpoint/2010/main" val="2396171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6838E1-EDE3-8FC6-6CCA-3D0D017D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727" y="554508"/>
            <a:ext cx="8210308" cy="43137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7CCA986-DCB2-7F19-89F5-DE6019E0A6FF}"/>
              </a:ext>
            </a:extLst>
          </p:cNvPr>
          <p:cNvSpPr txBox="1"/>
          <p:nvPr/>
        </p:nvSpPr>
        <p:spPr>
          <a:xfrm>
            <a:off x="381965" y="1170208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Solo da a esos usuarios de </a:t>
            </a:r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insert</a:t>
            </a:r>
            <a:r>
              <a:rPr lang="es-ES" dirty="0"/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39A213-FD7B-D99B-2345-A4C26D7B9D8F}"/>
              </a:ext>
            </a:extLst>
          </p:cNvPr>
          <p:cNvSpPr txBox="1"/>
          <p:nvPr/>
        </p:nvSpPr>
        <p:spPr>
          <a:xfrm>
            <a:off x="300189" y="3059668"/>
            <a:ext cx="3825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9873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4BC87A-5950-3503-5DCA-C1BDAE87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871" y="0"/>
            <a:ext cx="6474106" cy="30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00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3163A1-BAC2-AABE-B292-79DE6ED5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492" y="675281"/>
            <a:ext cx="6381508" cy="41647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C5958F8-A13B-D00C-016F-39A2D21E298A}"/>
              </a:ext>
            </a:extLst>
          </p:cNvPr>
          <p:cNvSpPr txBox="1"/>
          <p:nvPr/>
        </p:nvSpPr>
        <p:spPr>
          <a:xfrm>
            <a:off x="560314" y="1173101"/>
            <a:ext cx="311958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Solamente Revoca a Jeff,</a:t>
            </a:r>
          </a:p>
          <a:p>
            <a:r>
              <a:rPr lang="es-ES" sz="1400" dirty="0"/>
              <a:t>No hay Efecto Cascada cuando el DBA revoca los privilegios.</a:t>
            </a:r>
            <a:br>
              <a:rPr lang="es-ES" sz="1400" dirty="0"/>
            </a:br>
            <a:br>
              <a:rPr lang="es-ES" sz="1400" dirty="0"/>
            </a:br>
            <a:br>
              <a:rPr lang="es-ES" sz="1400" dirty="0"/>
            </a:br>
            <a:r>
              <a:rPr lang="es-ES" sz="1400" dirty="0"/>
              <a:t>Uno por 1 a </a:t>
            </a:r>
            <a:r>
              <a:rPr lang="es-ES" sz="1400" dirty="0" err="1"/>
              <a:t>rebocar</a:t>
            </a:r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8801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4A54DF-6244-9122-CDCB-77E34B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54" y="381965"/>
            <a:ext cx="7373446" cy="352449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D52F233-A6B9-461D-0636-07314BD8CBF0}"/>
              </a:ext>
            </a:extLst>
          </p:cNvPr>
          <p:cNvSpPr txBox="1"/>
          <p:nvPr/>
        </p:nvSpPr>
        <p:spPr>
          <a:xfrm>
            <a:off x="560314" y="1173101"/>
            <a:ext cx="31195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Cuando Bob Revoca un privilegio a Jeff también se ira en cascada. Efecto cascada.</a:t>
            </a:r>
          </a:p>
          <a:p>
            <a:endParaRPr lang="es-ES" sz="1400" dirty="0"/>
          </a:p>
          <a:p>
            <a:r>
              <a:rPr lang="es-ES" sz="1400" dirty="0"/>
              <a:t>Efecto cascada.</a:t>
            </a:r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E3415DB-D337-9F72-6DBA-00698BF9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76" y="4053840"/>
            <a:ext cx="6632666" cy="24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11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694D6A1-0DBC-84E5-B994-A245678B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8" y="417056"/>
            <a:ext cx="5849072" cy="339577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C9CEA86-76B7-8BEF-7930-6A565B69BF9B}"/>
              </a:ext>
            </a:extLst>
          </p:cNvPr>
          <p:cNvSpPr txBox="1"/>
          <p:nvPr/>
        </p:nvSpPr>
        <p:spPr>
          <a:xfrm>
            <a:off x="369591" y="4074442"/>
            <a:ext cx="60940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Las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Columnas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que no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tengan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muchos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nulos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, no se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recomienda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crear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 un </a:t>
            </a:r>
            <a:r>
              <a:rPr lang="en-US" sz="1600" dirty="0" err="1">
                <a:solidFill>
                  <a:srgbClr val="000000"/>
                </a:solidFill>
                <a:latin typeface="Calibri" panose="020F0502020204030204" pitchFamily="34" charset="0"/>
              </a:rPr>
              <a:t>indice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endParaRPr lang="es-ES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s-ES" sz="1600" dirty="0">
                <a:solidFill>
                  <a:srgbClr val="000000"/>
                </a:solidFill>
                <a:latin typeface="Calibri" panose="020F0502020204030204" pitchFamily="34" charset="0"/>
              </a:rPr>
              <a:t>Pero se puede reemplazar el </a:t>
            </a:r>
            <a:r>
              <a:rPr lang="es-ES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NULL con un valor por Defecto.</a:t>
            </a:r>
          </a:p>
          <a:p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205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14CC039-B5C4-FC1B-AF32-340EC1FA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620" y="127322"/>
            <a:ext cx="5825922" cy="25158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174FEFD-634C-9AC7-34E1-44C476852DA6}"/>
              </a:ext>
            </a:extLst>
          </p:cNvPr>
          <p:cNvSpPr txBox="1"/>
          <p:nvPr/>
        </p:nvSpPr>
        <p:spPr>
          <a:xfrm>
            <a:off x="727582" y="74935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Roles , se </a:t>
            </a:r>
            <a:r>
              <a:rPr lang="es-ES" dirty="0" err="1"/>
              <a:t>refie</a:t>
            </a:r>
            <a:r>
              <a:rPr lang="es-ES" dirty="0"/>
              <a:t> a los </a:t>
            </a:r>
            <a:r>
              <a:rPr lang="es-ES" dirty="0" err="1"/>
              <a:t>previligios</a:t>
            </a:r>
            <a:r>
              <a:rPr lang="es-ES" dirty="0"/>
              <a:t>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4DCEFA4-38AF-982F-81F3-347DEC9F4190}"/>
              </a:ext>
            </a:extLst>
          </p:cNvPr>
          <p:cNvSpPr txBox="1"/>
          <p:nvPr/>
        </p:nvSpPr>
        <p:spPr>
          <a:xfrm>
            <a:off x="175550" y="3285253"/>
            <a:ext cx="497631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Hay 4 de Objeto y uno De SYSTEM. </a:t>
            </a:r>
            <a:r>
              <a:rPr lang="es-ES" sz="1200" dirty="0" err="1"/>
              <a:t>Previligio</a:t>
            </a:r>
            <a:r>
              <a:rPr lang="es-ES" sz="1200" dirty="0"/>
              <a:t> de Objeto.</a:t>
            </a:r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  <a:p>
            <a:r>
              <a:rPr lang="es-ES" sz="1200" dirty="0"/>
              <a:t>La manera natural es crear usuarios, luego los Roles. Por ultimo los privilegios.</a:t>
            </a:r>
          </a:p>
          <a:p>
            <a:endParaRPr lang="es-ES" sz="12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19846BF-8591-26AF-4A3B-73E54154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66" y="2186498"/>
            <a:ext cx="7446576" cy="428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0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89FA1E-9CEB-15BA-D163-6DE0AD58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665"/>
            <a:ext cx="6092087" cy="32177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9C25B4B-FB21-C180-41B6-59A1EB04D420}"/>
              </a:ext>
            </a:extLst>
          </p:cNvPr>
          <p:cNvSpPr txBox="1"/>
          <p:nvPr/>
        </p:nvSpPr>
        <p:spPr>
          <a:xfrm>
            <a:off x="727583" y="805110"/>
            <a:ext cx="609407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Desde la versión 2010 ya puede hacer </a:t>
            </a:r>
            <a:r>
              <a:rPr lang="es-ES" sz="1400" dirty="0" err="1"/>
              <a:t>loggon</a:t>
            </a:r>
            <a:endParaRPr lang="es-ES" sz="1400" dirty="0"/>
          </a:p>
          <a:p>
            <a:endParaRPr lang="es-ES" sz="1400" dirty="0"/>
          </a:p>
          <a:p>
            <a:r>
              <a:rPr lang="es-ES" sz="1400" dirty="0" err="1"/>
              <a:t>Resource</a:t>
            </a:r>
            <a:r>
              <a:rPr lang="es-ES" sz="1400" dirty="0"/>
              <a:t>, e asigna a Aplicativo.</a:t>
            </a:r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/>
              <a:t>Tener Lectura de las vistas de diccionario de datos.</a:t>
            </a:r>
          </a:p>
        </p:txBody>
      </p:sp>
    </p:spTree>
    <p:extLst>
      <p:ext uri="{BB962C8B-B14F-4D97-AF65-F5344CB8AC3E}">
        <p14:creationId xmlns:p14="http://schemas.microsoft.com/office/powerpoint/2010/main" val="1923169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B62B2F-9F62-B98D-5B28-E40F367BF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430" y="127321"/>
            <a:ext cx="7053570" cy="403377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14B1E9-9F9E-8A73-7969-6B7936F5F957}"/>
              </a:ext>
            </a:extLst>
          </p:cNvPr>
          <p:cNvSpPr txBox="1"/>
          <p:nvPr/>
        </p:nvSpPr>
        <p:spPr>
          <a:xfrm>
            <a:off x="1140177" y="1959544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Es </a:t>
            </a:r>
            <a:r>
              <a:rPr lang="es-ES" sz="1800" dirty="0" err="1"/>
              <a:t>asgnar</a:t>
            </a:r>
            <a:r>
              <a:rPr lang="es-ES" sz="1800" dirty="0"/>
              <a:t> </a:t>
            </a:r>
            <a:r>
              <a:rPr lang="es-ES" sz="1800" dirty="0" err="1"/>
              <a:t>privilegos</a:t>
            </a:r>
            <a:r>
              <a:rPr lang="es-ES" sz="1800" dirty="0"/>
              <a:t> de </a:t>
            </a:r>
            <a:r>
              <a:rPr lang="es-ES" sz="1800" dirty="0" err="1"/>
              <a:t>Systema</a:t>
            </a:r>
            <a:r>
              <a:rPr lang="es-ES" sz="1800" dirty="0"/>
              <a:t>.</a:t>
            </a:r>
          </a:p>
          <a:p>
            <a:endParaRPr lang="es-ES" dirty="0"/>
          </a:p>
          <a:p>
            <a:r>
              <a:rPr lang="es-ES" dirty="0" err="1"/>
              <a:t>Update</a:t>
            </a:r>
            <a:r>
              <a:rPr lang="es-ES" dirty="0"/>
              <a:t> </a:t>
            </a:r>
            <a:r>
              <a:rPr lang="es-ES" dirty="0" err="1"/>
              <a:t>employees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7822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023FF2-8282-AE3F-4636-813F7E2B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177" y="208345"/>
            <a:ext cx="5639124" cy="36170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7F5C27-37E4-81FE-0291-F82F6C9E71A1}"/>
              </a:ext>
            </a:extLst>
          </p:cNvPr>
          <p:cNvSpPr txBox="1"/>
          <p:nvPr/>
        </p:nvSpPr>
        <p:spPr>
          <a:xfrm>
            <a:off x="319107" y="785782"/>
            <a:ext cx="609407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Conocer Los privilegios</a:t>
            </a:r>
          </a:p>
          <a:p>
            <a:r>
              <a:rPr lang="es-ES" sz="1400" dirty="0"/>
              <a:t>1 y 2</a:t>
            </a:r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83380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B086359-BBBD-E29D-3E4F-FE090809F1AA}"/>
              </a:ext>
            </a:extLst>
          </p:cNvPr>
          <p:cNvSpPr txBox="1"/>
          <p:nvPr/>
        </p:nvSpPr>
        <p:spPr>
          <a:xfrm>
            <a:off x="392153" y="857972"/>
            <a:ext cx="3896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Perfiles a recursos y </a:t>
            </a:r>
            <a:r>
              <a:rPr lang="es-ES" dirty="0" err="1"/>
              <a:t>contrase;as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A3527B-DDE3-9997-858D-AC3D2CDDE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580" y="0"/>
            <a:ext cx="8293420" cy="30152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49671C-B54C-FBAF-002C-FE98B03D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70" y="3153252"/>
            <a:ext cx="5397660" cy="341515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9D427F6-7582-2F79-60EF-BFD732A87080}"/>
              </a:ext>
            </a:extLst>
          </p:cNvPr>
          <p:cNvSpPr txBox="1"/>
          <p:nvPr/>
        </p:nvSpPr>
        <p:spPr>
          <a:xfrm>
            <a:off x="165411" y="3381132"/>
            <a:ext cx="38967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Perfiles a recursos y </a:t>
            </a:r>
            <a:r>
              <a:rPr lang="es-ES" dirty="0" err="1"/>
              <a:t>contrase;as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Account</a:t>
            </a:r>
            <a:r>
              <a:rPr lang="es-ES" dirty="0"/>
              <a:t> </a:t>
            </a:r>
            <a:r>
              <a:rPr lang="es-ES" dirty="0" err="1"/>
              <a:t>loing</a:t>
            </a:r>
            <a:r>
              <a:rPr lang="es-ES" dirty="0"/>
              <a:t> desactiva la cuenta cuando falla una determinada vez.</a:t>
            </a:r>
          </a:p>
          <a:p>
            <a:endParaRPr lang="es-ES" dirty="0"/>
          </a:p>
          <a:p>
            <a:r>
              <a:rPr lang="es-ES" dirty="0" err="1"/>
              <a:t>Passwor</a:t>
            </a:r>
            <a:r>
              <a:rPr lang="es-ES" dirty="0"/>
              <a:t> </a:t>
            </a:r>
            <a:r>
              <a:rPr lang="es-ES" dirty="0" err="1"/>
              <a:t>expracion</a:t>
            </a:r>
            <a:r>
              <a:rPr lang="es-ES" dirty="0"/>
              <a:t> , es paraque expire una determinada cantidad de días para que </a:t>
            </a:r>
            <a:r>
              <a:rPr lang="es-ES" dirty="0" err="1"/>
              <a:t>expre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Password</a:t>
            </a:r>
            <a:r>
              <a:rPr lang="es-ES" dirty="0"/>
              <a:t> verificación, verifica numero de caracteres, números, mayus </a:t>
            </a:r>
            <a:r>
              <a:rPr lang="es-ES" dirty="0" err="1"/>
              <a:t>minus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802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0D2B17-F5F2-7C63-3EBE-D817AA0F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40" y="0"/>
            <a:ext cx="5030760" cy="29689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BA163D-BB50-BF63-1DD5-A4B44E9B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42" y="3147663"/>
            <a:ext cx="7053576" cy="320337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8CF0345-EC09-B02B-0C2B-10BF0271BDD9}"/>
              </a:ext>
            </a:extLst>
          </p:cNvPr>
          <p:cNvSpPr txBox="1"/>
          <p:nvPr/>
        </p:nvSpPr>
        <p:spPr>
          <a:xfrm>
            <a:off x="270382" y="4015540"/>
            <a:ext cx="609407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highlight>
                  <a:srgbClr val="FFFF00"/>
                </a:highlight>
              </a:rPr>
              <a:t>PROFESOR, EN TEMAS DE SEGURIDAD, SI ALGUIEN QUIERE ACCEDER POR ALGUN METODO DE INSTRUCCIÓN POR EJEMPLO FUERZA BRUTA. EXISTE ALGUNA MANERA DE ALERTAR O IDENTIFICAR AL USUARIO?</a:t>
            </a:r>
          </a:p>
          <a:p>
            <a:endParaRPr lang="es-ES" sz="1100" dirty="0">
              <a:highlight>
                <a:srgbClr val="FFFF00"/>
              </a:highlight>
            </a:endParaRPr>
          </a:p>
          <a:p>
            <a:endParaRPr lang="es-ES" sz="1100" dirty="0">
              <a:highlight>
                <a:srgbClr val="FFFF00"/>
              </a:highlight>
            </a:endParaRPr>
          </a:p>
          <a:p>
            <a:r>
              <a:rPr lang="es-ES" sz="1100" dirty="0" err="1">
                <a:highlight>
                  <a:srgbClr val="FFFF00"/>
                </a:highlight>
              </a:rPr>
              <a:t>oracle</a:t>
            </a:r>
            <a:r>
              <a:rPr lang="es-ES" sz="1100" dirty="0">
                <a:highlight>
                  <a:srgbClr val="FFFF00"/>
                </a:highlight>
              </a:rPr>
              <a:t> </a:t>
            </a:r>
            <a:r>
              <a:rPr lang="es-ES" sz="1100" dirty="0" err="1">
                <a:highlight>
                  <a:srgbClr val="FFFF00"/>
                </a:highlight>
              </a:rPr>
              <a:t>advanced</a:t>
            </a:r>
            <a:r>
              <a:rPr lang="es-ES" sz="1100" dirty="0">
                <a:highlight>
                  <a:srgbClr val="FFFF00"/>
                </a:highlight>
              </a:rPr>
              <a:t> </a:t>
            </a:r>
            <a:r>
              <a:rPr lang="es-ES" sz="1100" dirty="0" err="1">
                <a:highlight>
                  <a:srgbClr val="FFFF00"/>
                </a:highlight>
              </a:rPr>
              <a:t>security</a:t>
            </a:r>
            <a:endParaRPr lang="es-ES" sz="11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59066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4D8660-E032-43F8-C9E0-5BDFE2DC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95" y="138896"/>
            <a:ext cx="7476853" cy="289367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60691AE-782D-31F7-293B-B675558C171A}"/>
              </a:ext>
            </a:extLst>
          </p:cNvPr>
          <p:cNvSpPr/>
          <p:nvPr/>
        </p:nvSpPr>
        <p:spPr>
          <a:xfrm>
            <a:off x="243068" y="370390"/>
            <a:ext cx="3391383" cy="34029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Puedo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hacer</a:t>
            </a:r>
            <a:r>
              <a:rPr lang="en-US" dirty="0">
                <a:solidFill>
                  <a:schemeClr val="tx1"/>
                </a:solidFill>
              </a:rPr>
              <a:t> que </a:t>
            </a:r>
            <a:r>
              <a:rPr lang="en-US" dirty="0" err="1">
                <a:solidFill>
                  <a:schemeClr val="tx1"/>
                </a:solidFill>
              </a:rPr>
              <a:t>una</a:t>
            </a:r>
            <a:r>
              <a:rPr lang="en-US" dirty="0">
                <a:solidFill>
                  <a:schemeClr val="tx1"/>
                </a:solidFill>
              </a:rPr>
              <a:t> session leer un </a:t>
            </a:r>
            <a:r>
              <a:rPr lang="en-US" dirty="0" err="1">
                <a:solidFill>
                  <a:schemeClr val="tx1"/>
                </a:solidFill>
              </a:rPr>
              <a:t>cierto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tama;o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Bloques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710CBB-2AC2-55C9-95D0-49BF0868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993" y="3565003"/>
            <a:ext cx="6992763" cy="23442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1662259-D922-AB25-44DE-8D2FE9E38E34}"/>
              </a:ext>
            </a:extLst>
          </p:cNvPr>
          <p:cNvSpPr txBox="1"/>
          <p:nvPr/>
        </p:nvSpPr>
        <p:spPr>
          <a:xfrm>
            <a:off x="243068" y="4872412"/>
            <a:ext cx="43280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Si el </a:t>
            </a:r>
            <a:r>
              <a:rPr lang="es-ES" dirty="0" err="1"/>
              <a:t>Resource_Limited</a:t>
            </a:r>
            <a:r>
              <a:rPr lang="es-ES" dirty="0"/>
              <a:t> esta en </a:t>
            </a:r>
            <a:r>
              <a:rPr lang="es-ES" dirty="0">
                <a:highlight>
                  <a:srgbClr val="FFFF00"/>
                </a:highlight>
              </a:rPr>
              <a:t>false</a:t>
            </a:r>
            <a:r>
              <a:rPr lang="es-ES" dirty="0"/>
              <a:t>, es como sino existiera.</a:t>
            </a:r>
          </a:p>
          <a:p>
            <a:endParaRPr lang="es-ES" dirty="0"/>
          </a:p>
          <a:p>
            <a:r>
              <a:rPr lang="es-ES" dirty="0"/>
              <a:t>Hasta la versión 11 viene en false. Desde la 12 viene en true.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967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5A7A0A-AC4F-8F83-B96F-D39610C7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426" y="92598"/>
            <a:ext cx="6961574" cy="38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67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F551A8-8946-5CF7-DE84-A3DB645F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81" y="162046"/>
            <a:ext cx="7471407" cy="304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9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C7774A-EA6A-B04A-CD34-9E6E1A43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26" y="90405"/>
            <a:ext cx="7585276" cy="246400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3CE8B3-B3A3-1D23-FD45-5EFD040C6699}"/>
              </a:ext>
            </a:extLst>
          </p:cNvPr>
          <p:cNvSpPr txBox="1"/>
          <p:nvPr/>
        </p:nvSpPr>
        <p:spPr>
          <a:xfrm>
            <a:off x="560314" y="3067686"/>
            <a:ext cx="60940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Flata</a:t>
            </a:r>
            <a:r>
              <a:rPr lang="es-ES" dirty="0"/>
              <a:t> el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Session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inventory</a:t>
            </a:r>
            <a:r>
              <a:rPr lang="es-ES" dirty="0"/>
              <a:t> </a:t>
            </a:r>
            <a:r>
              <a:rPr lang="es-ES" dirty="0" err="1"/>
              <a:t>identified</a:t>
            </a:r>
            <a:r>
              <a:rPr lang="es-ES" dirty="0"/>
              <a:t> 12345;</a:t>
            </a:r>
          </a:p>
          <a:p>
            <a:r>
              <a:rPr lang="es-ES" dirty="0"/>
              <a:t> </a:t>
            </a:r>
          </a:p>
          <a:p>
            <a:r>
              <a:rPr lang="es-ES" dirty="0"/>
              <a:t> </a:t>
            </a:r>
          </a:p>
          <a:p>
            <a:r>
              <a:rPr lang="es-ES" dirty="0"/>
              <a:t>CREATE PROFILE </a:t>
            </a:r>
            <a:r>
              <a:rPr lang="es-ES" dirty="0" err="1"/>
              <a:t>app_inventory</a:t>
            </a:r>
            <a:r>
              <a:rPr lang="es-ES" dirty="0"/>
              <a:t> LIMIT </a:t>
            </a:r>
            <a:r>
              <a:rPr lang="es-ES" dirty="0" err="1"/>
              <a:t>LIMIT</a:t>
            </a:r>
            <a:r>
              <a:rPr lang="es-ES" dirty="0"/>
              <a:t> IDLE_TIME  20;</a:t>
            </a:r>
          </a:p>
          <a:p>
            <a:endParaRPr lang="es-ES" dirty="0"/>
          </a:p>
          <a:p>
            <a:r>
              <a:rPr lang="es-ES" dirty="0"/>
              <a:t>ALTER USER </a:t>
            </a:r>
            <a:r>
              <a:rPr lang="es-ES" dirty="0" err="1"/>
              <a:t>inventory</a:t>
            </a:r>
            <a:r>
              <a:rPr lang="es-ES" dirty="0"/>
              <a:t> PROFILE </a:t>
            </a:r>
            <a:r>
              <a:rPr lang="es-ES" dirty="0" err="1"/>
              <a:t>app_inventory</a:t>
            </a:r>
            <a:r>
              <a:rPr lang="es-E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5396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0C0CA0A-D757-002F-0ACB-BAD72C69F88A}"/>
              </a:ext>
            </a:extLst>
          </p:cNvPr>
          <p:cNvSpPr txBox="1"/>
          <p:nvPr/>
        </p:nvSpPr>
        <p:spPr>
          <a:xfrm>
            <a:off x="284480" y="3345934"/>
            <a:ext cx="2235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Creación de Un Índice </a:t>
            </a:r>
            <a:r>
              <a:rPr lang="es-ES" sz="1200" dirty="0" err="1"/>
              <a:t>Unique</a:t>
            </a:r>
            <a:r>
              <a:rPr lang="es-ES" sz="1200" dirty="0"/>
              <a:t>.</a:t>
            </a:r>
          </a:p>
          <a:p>
            <a:endParaRPr lang="es-ES" sz="1200" dirty="0"/>
          </a:p>
          <a:p>
            <a:r>
              <a:rPr lang="es-ES" sz="1200" dirty="0"/>
              <a:t>Maneras de Crear un </a:t>
            </a:r>
            <a:r>
              <a:rPr lang="es-ES" sz="1200" dirty="0" err="1"/>
              <a:t>Index</a:t>
            </a:r>
            <a:r>
              <a:rPr lang="es-ES" sz="1200" dirty="0"/>
              <a:t>.</a:t>
            </a:r>
          </a:p>
          <a:p>
            <a:endParaRPr lang="es-ES" sz="1200" dirty="0"/>
          </a:p>
          <a:p>
            <a:endParaRPr lang="es-ES" sz="1200" dirty="0"/>
          </a:p>
          <a:p>
            <a:endParaRPr lang="es-ES" sz="1200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2AD578-F65B-24D2-9AA1-897523B1A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0"/>
            <a:ext cx="9855200" cy="34366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307116-CF63-476A-8636-398BE9532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490" y="3556953"/>
            <a:ext cx="8169735" cy="253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23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DE0CCB-7A06-8EA7-7D51-284EE8C5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768" y="338347"/>
            <a:ext cx="6637490" cy="28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33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F8C380-67F6-DB22-353C-D3FEB1E0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4" y="185389"/>
            <a:ext cx="5053196" cy="37500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650B535-17AB-C503-CE4A-A816DADF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15" y="185389"/>
            <a:ext cx="5238750" cy="17430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E67340A-2645-0225-4F16-046DC34B9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15" y="2196236"/>
            <a:ext cx="3848100" cy="7524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F11BE5-9C5E-D380-5E51-F4DF60D50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150" y="3909290"/>
            <a:ext cx="67056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17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6A8518-F41B-AFC8-4DA3-F74FFB041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5" y="0"/>
            <a:ext cx="5488276" cy="29862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4DCC267-6724-BA94-574B-52EC9B507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0583"/>
            <a:ext cx="5836455" cy="16134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FF42C54-CFE1-258E-74AB-EB55ED866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455" y="121353"/>
            <a:ext cx="5695950" cy="18002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9E17051-FD9D-AF2C-D33E-8F34FAF7DDEF}"/>
              </a:ext>
            </a:extLst>
          </p:cNvPr>
          <p:cNvSpPr txBox="1"/>
          <p:nvPr/>
        </p:nvSpPr>
        <p:spPr>
          <a:xfrm>
            <a:off x="5836455" y="2151748"/>
            <a:ext cx="6094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Es por el </a:t>
            </a:r>
            <a:r>
              <a:rPr lang="es-ES" sz="1100" dirty="0" err="1"/>
              <a:t>TableSpace</a:t>
            </a:r>
            <a:r>
              <a:rPr lang="es-ES" sz="1100" dirty="0"/>
              <a:t>.</a:t>
            </a:r>
          </a:p>
          <a:p>
            <a:endParaRPr lang="es-ES" sz="11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30B2CF9-9B11-A027-D7CF-B7343696D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455" y="2582635"/>
            <a:ext cx="5213648" cy="406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5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8A78EC-AA0F-14B8-8DE2-0897EA06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419100"/>
            <a:ext cx="91059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94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F82C2DD-DDEC-CDEC-4284-E83A3DCBFCAC}"/>
              </a:ext>
            </a:extLst>
          </p:cNvPr>
          <p:cNvSpPr txBox="1"/>
          <p:nvPr/>
        </p:nvSpPr>
        <p:spPr>
          <a:xfrm>
            <a:off x="236964" y="255808"/>
            <a:ext cx="60941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Sino </a:t>
            </a:r>
            <a:r>
              <a:rPr lang="es-ES" sz="1800" dirty="0" err="1"/>
              <a:t>Asiganas</a:t>
            </a:r>
            <a:r>
              <a:rPr lang="es-ES" sz="1800" dirty="0"/>
              <a:t> un perfil a un usuario asigna automáticamente al DEFAULT</a:t>
            </a:r>
          </a:p>
          <a:p>
            <a:endParaRPr lang="es-ES" dirty="0"/>
          </a:p>
          <a:p>
            <a:pPr marL="285750" indent="-285750">
              <a:buFontTx/>
              <a:buChar char="-"/>
            </a:pPr>
            <a:r>
              <a:rPr lang="es-ES" sz="1800" dirty="0"/>
              <a:t>Los recursos de default son ILIMITADOS.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874D89-0C52-51DD-9A4A-C7A54288F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611" y="1111169"/>
            <a:ext cx="6482444" cy="49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72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18EE1F9-43CA-C250-BD56-3CB12A75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1" y="844349"/>
            <a:ext cx="66198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64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2208A1-7B9D-C088-B1F6-8E8122B6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951471"/>
            <a:ext cx="10820757" cy="46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25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F0BAFE6-F642-D45A-9AC3-43D83A6A78C1}"/>
              </a:ext>
            </a:extLst>
          </p:cNvPr>
          <p:cNvSpPr txBox="1"/>
          <p:nvPr/>
        </p:nvSpPr>
        <p:spPr>
          <a:xfrm>
            <a:off x="415383" y="166598"/>
            <a:ext cx="6094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CONSTRAINS</a:t>
            </a:r>
            <a:br>
              <a:rPr lang="es-ES" dirty="0"/>
            </a:br>
            <a:br>
              <a:rPr lang="es-ES" dirty="0"/>
            </a:br>
            <a:r>
              <a:rPr lang="es-ES" dirty="0"/>
              <a:t>Los </a:t>
            </a:r>
            <a:r>
              <a:rPr lang="es-ES" dirty="0" err="1"/>
              <a:t>triggers</a:t>
            </a:r>
            <a:r>
              <a:rPr lang="es-ES" dirty="0"/>
              <a:t> son mas lentos que los </a:t>
            </a:r>
            <a:r>
              <a:rPr lang="es-ES" dirty="0" err="1"/>
              <a:t>Constrains</a:t>
            </a:r>
            <a:endParaRPr lang="es-ES" dirty="0"/>
          </a:p>
          <a:p>
            <a:r>
              <a:rPr lang="es-ES" dirty="0"/>
              <a:t>- Recargando la Base de Datos,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FE56CA-B9F7-5958-029E-75D370E8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23" y="282980"/>
            <a:ext cx="5162310" cy="18064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7D76DD8-1EA0-51A2-AE88-311748BE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923" y="2303361"/>
            <a:ext cx="4428184" cy="33624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5C1E92-2201-805C-DECC-5EFBFB18B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93" y="2219049"/>
            <a:ext cx="4923096" cy="4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97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A66152-73E9-F8C5-830A-0739EEFD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50" y="428263"/>
            <a:ext cx="4645306" cy="24517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CED05B7-56D6-FAC4-33D3-2506D7F9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2737"/>
            <a:ext cx="4390132" cy="25828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4C92276-3F11-DCB1-D5EB-0E4B56F84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73" y="3429000"/>
            <a:ext cx="5633014" cy="23522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9E7BAA4-C1F9-0515-3FA0-0BB955BF1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54351"/>
            <a:ext cx="5183924" cy="32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84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CAD1743-4343-C57A-AD4C-43A03B7D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6" y="109959"/>
            <a:ext cx="6562040" cy="29573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6CEEF60-5EFD-3968-25F0-43E4E458D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53" y="2391665"/>
            <a:ext cx="6173164" cy="41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3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50285B2-5A2B-B467-50F7-BD46991A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528" y="0"/>
            <a:ext cx="4586472" cy="37211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6406ABE-751B-0CDB-13E3-7A9AE987DE0F}"/>
              </a:ext>
            </a:extLst>
          </p:cNvPr>
          <p:cNvSpPr txBox="1"/>
          <p:nvPr/>
        </p:nvSpPr>
        <p:spPr>
          <a:xfrm>
            <a:off x="269358" y="328414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Orden de Creación De </a:t>
            </a:r>
            <a:r>
              <a:rPr lang="es-ES" dirty="0" err="1"/>
              <a:t>Indice</a:t>
            </a:r>
            <a:r>
              <a:rPr lang="es-ES" dirty="0"/>
              <a:t>:  de El primer campo que debe ir es el que mas se busca, y así bajando.</a:t>
            </a:r>
          </a:p>
          <a:p>
            <a:endParaRPr lang="es-ES" dirty="0"/>
          </a:p>
          <a:p>
            <a:r>
              <a:rPr lang="es-ES" dirty="0"/>
              <a:t>A mayor cantidad de </a:t>
            </a:r>
            <a:r>
              <a:rPr lang="es-ES" dirty="0" err="1"/>
              <a:t>Indices</a:t>
            </a:r>
            <a:r>
              <a:rPr lang="es-ES" dirty="0"/>
              <a:t> y si su cantidad de escritura es mayor habrá mayor lentitud.</a:t>
            </a:r>
          </a:p>
          <a:p>
            <a:endParaRPr lang="es-ES" dirty="0"/>
          </a:p>
          <a:p>
            <a:r>
              <a:rPr lang="es-ES" dirty="0"/>
              <a:t>Crear Paralelismo.</a:t>
            </a:r>
          </a:p>
          <a:p>
            <a:endParaRPr lang="es-ES" dirty="0"/>
          </a:p>
          <a:p>
            <a:r>
              <a:rPr lang="es-ES" dirty="0"/>
              <a:t>UNUSIABLE INDICE – se usa por ejemplo para crear una tabla y luego recrear el índice.</a:t>
            </a:r>
          </a:p>
          <a:p>
            <a:endParaRPr lang="es-ES" dirty="0"/>
          </a:p>
          <a:p>
            <a:r>
              <a:rPr lang="es-ES" dirty="0"/>
              <a:t>Creas un </a:t>
            </a:r>
            <a:r>
              <a:rPr lang="es-ES" dirty="0" err="1"/>
              <a:t>Indice</a:t>
            </a:r>
            <a:r>
              <a:rPr lang="es-ES" dirty="0"/>
              <a:t> INVISIBLE, cuando te olvidaste de crear ya en producción lo </a:t>
            </a:r>
            <a:r>
              <a:rPr lang="es-ES" dirty="0" err="1"/>
              <a:t>vulves</a:t>
            </a:r>
            <a:r>
              <a:rPr lang="es-ES" dirty="0"/>
              <a:t> visible.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 </a:t>
            </a:r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506A5B-DDCB-0905-0306-4331AE8B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28" y="3721100"/>
            <a:ext cx="4317764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23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BC9631-9E2C-BF9A-1C96-827EDDF6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53" y="170539"/>
            <a:ext cx="5975380" cy="38921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1545F2-7ECD-315D-5C17-69EE43DE0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66" y="483244"/>
            <a:ext cx="5539396" cy="29457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8A3A61-CA1A-AFCD-78D1-C3793C99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67" y="3683832"/>
            <a:ext cx="4766528" cy="30383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3E1099-3E15-1E43-A0B4-1B899C1A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16" y="386876"/>
            <a:ext cx="4818302" cy="3138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350BB7-62C3-899D-CC50-2F846F037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91" y="3523327"/>
            <a:ext cx="4766528" cy="30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7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B1E619-A3D9-4E5E-9677-40F93A622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2" y="142421"/>
            <a:ext cx="6350642" cy="38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12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438AF32-B5B2-3361-2EFA-1B51C38EB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441" y="474564"/>
            <a:ext cx="5398942" cy="27142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3953F8-5E58-9B8C-E562-29BABC69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8" y="0"/>
            <a:ext cx="6265106" cy="384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40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553950-8DEF-244B-C1A3-10397052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2" y="225708"/>
            <a:ext cx="6514542" cy="37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50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E03D02-44E8-20A4-90F1-2DF00018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59" y="289146"/>
            <a:ext cx="7273554" cy="368069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7A35A47-4954-7634-A479-DCE76CE4CDFA}"/>
              </a:ext>
            </a:extLst>
          </p:cNvPr>
          <p:cNvSpPr txBox="1"/>
          <p:nvPr/>
        </p:nvSpPr>
        <p:spPr>
          <a:xfrm>
            <a:off x="0" y="289146"/>
            <a:ext cx="44716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 Constrain Se pone Enable Validate, No</a:t>
            </a:r>
          </a:p>
          <a:p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table. 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s-ES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BCE866-16E5-DD81-B3C6-FBE37DFDE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6" y="3969836"/>
            <a:ext cx="4784202" cy="27369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BEA955-0867-2855-8F41-CBCA5412F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718" y="3938062"/>
            <a:ext cx="5545860" cy="27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22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201AC8-B6C2-AE37-546E-0340E3BC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70" y="127322"/>
            <a:ext cx="6600266" cy="29457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D9E76AE-3575-0427-12B3-B93BF26855CF}"/>
              </a:ext>
            </a:extLst>
          </p:cNvPr>
          <p:cNvSpPr txBox="1"/>
          <p:nvPr/>
        </p:nvSpPr>
        <p:spPr>
          <a:xfrm>
            <a:off x="337325" y="356169"/>
            <a:ext cx="48033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Los </a:t>
            </a:r>
            <a:r>
              <a:rPr lang="es-ES" dirty="0" err="1"/>
              <a:t>costrains</a:t>
            </a:r>
            <a:r>
              <a:rPr lang="es-ES" dirty="0"/>
              <a:t> se pueden revisar antes del </a:t>
            </a:r>
            <a:r>
              <a:rPr lang="es-ES" dirty="0" err="1"/>
              <a:t>commit</a:t>
            </a:r>
            <a:r>
              <a:rPr lang="es-ES" dirty="0"/>
              <a:t> </a:t>
            </a:r>
          </a:p>
          <a:p>
            <a:r>
              <a:rPr lang="es-ES" dirty="0"/>
              <a:t>O también después del </a:t>
            </a:r>
            <a:r>
              <a:rPr lang="es-ES" dirty="0" err="1"/>
              <a:t>constrain</a:t>
            </a:r>
            <a:r>
              <a:rPr lang="es-ES" dirty="0"/>
              <a:t>,</a:t>
            </a:r>
          </a:p>
          <a:p>
            <a:endParaRPr lang="es-ES" dirty="0"/>
          </a:p>
          <a:p>
            <a:r>
              <a:rPr lang="es-ES" dirty="0"/>
              <a:t>Lo puedes usar cuando estas usando replicación.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0749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DF4F0C-2002-D229-961D-49698B6D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3" y="102006"/>
            <a:ext cx="6281194" cy="24408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1E7DFB-C50E-CBFD-CEA8-6A1AB6D5C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994" y="2931181"/>
            <a:ext cx="8719592" cy="35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42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FB59A4-BE76-4583-BA80-DD43011C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47" y="260429"/>
            <a:ext cx="5982906" cy="33277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071CEAA-51C7-73FD-0586-925085A5B411}"/>
              </a:ext>
            </a:extLst>
          </p:cNvPr>
          <p:cNvSpPr txBox="1"/>
          <p:nvPr/>
        </p:nvSpPr>
        <p:spPr>
          <a:xfrm>
            <a:off x="2679080" y="5251554"/>
            <a:ext cx="6094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La sustentación de los proyectos es el Dia 16 De Septiembre</a:t>
            </a:r>
          </a:p>
        </p:txBody>
      </p:sp>
    </p:spTree>
    <p:extLst>
      <p:ext uri="{BB962C8B-B14F-4D97-AF65-F5344CB8AC3E}">
        <p14:creationId xmlns:p14="http://schemas.microsoft.com/office/powerpoint/2010/main" val="938117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8EE582-4AFE-50DB-F2AD-3FBE1259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12" y="143336"/>
            <a:ext cx="8071412" cy="27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690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1FD914-A3A3-50ED-2964-EF448E38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8" y="185195"/>
            <a:ext cx="5838822" cy="30152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D8D6BDF-7632-4420-E029-4638428FC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93" y="185195"/>
            <a:ext cx="4767630" cy="30152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B0D39C9-8224-353D-6004-25A13E01D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24" y="3484661"/>
            <a:ext cx="5663876" cy="31881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496EC26-DDEC-E8D5-4FF3-ED916A8F4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045" y="3657602"/>
            <a:ext cx="5141478" cy="23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BB1937D-F431-4ED0-700A-E0A6A7BF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142239"/>
            <a:ext cx="9429736" cy="363540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59B76BE-65EF-5C57-7DB2-4E55FFF0DF78}"/>
              </a:ext>
            </a:extLst>
          </p:cNvPr>
          <p:cNvSpPr txBox="1"/>
          <p:nvPr/>
        </p:nvSpPr>
        <p:spPr>
          <a:xfrm>
            <a:off x="873760" y="432129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PUBLIC es un usuario.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4934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D52E80-8D01-F0FD-86C6-F4C7D88D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25" y="265980"/>
            <a:ext cx="5080328" cy="26161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6054681-6721-1293-5F74-2A9CADB5A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5980"/>
            <a:ext cx="5116610" cy="292260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85D2C8F-A23F-54EA-2B10-285D2C29930D}"/>
              </a:ext>
            </a:extLst>
          </p:cNvPr>
          <p:cNvSpPr txBox="1"/>
          <p:nvPr/>
        </p:nvSpPr>
        <p:spPr>
          <a:xfrm>
            <a:off x="6143494" y="3669413"/>
            <a:ext cx="5420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Backgroun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7891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B0E8A2-35D1-473D-8A8F-B8837017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38" y="255470"/>
            <a:ext cx="9753600" cy="33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476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7A0FEF-D7C6-1FE9-7A1F-D81E2094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50" y="280687"/>
            <a:ext cx="5802850" cy="347240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9D98FB-FE59-C227-28C5-B7B2B3DD299B}"/>
              </a:ext>
            </a:extLst>
          </p:cNvPr>
          <p:cNvSpPr txBox="1"/>
          <p:nvPr/>
        </p:nvSpPr>
        <p:spPr>
          <a:xfrm>
            <a:off x="883699" y="4708037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flashback Table, es para recuperar una </a:t>
            </a:r>
            <a:r>
              <a:rPr lang="es-ES" dirty="0" err="1"/>
              <a:t>tatla</a:t>
            </a:r>
            <a:r>
              <a:rPr lang="es-ES" dirty="0"/>
              <a:t> borrada lo antes posible.</a:t>
            </a:r>
          </a:p>
        </p:txBody>
      </p:sp>
    </p:spTree>
    <p:extLst>
      <p:ext uri="{BB962C8B-B14F-4D97-AF65-F5344CB8AC3E}">
        <p14:creationId xmlns:p14="http://schemas.microsoft.com/office/powerpoint/2010/main" val="1090044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F719600-FB61-D025-3A82-84012787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8" y="202556"/>
            <a:ext cx="6142002" cy="307308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C01657F-7AFE-FBC1-D913-3773764D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90" y="3084654"/>
            <a:ext cx="5299506" cy="357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645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E01389-2ED5-212E-A46A-3F5C0D8F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" y="260031"/>
            <a:ext cx="7585276" cy="380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56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D28A75-F727-9B27-848A-1C882BC4B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28" y="174749"/>
            <a:ext cx="7441648" cy="38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39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ABD6563-BA8D-A24F-4882-5F100FA29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1" y="120063"/>
            <a:ext cx="8279756" cy="39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90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4DA997-9D33-6D30-1C82-D960FF7A8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" y="104125"/>
            <a:ext cx="4875342" cy="30723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F04E37-3BB2-A5C1-6248-8C32DB62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08" y="168912"/>
            <a:ext cx="5627441" cy="30097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4421E8-D817-32F4-2463-2AE108778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66" y="3429000"/>
            <a:ext cx="4875342" cy="33526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6118ECB-A546-3545-65EE-8C837CA6D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134" y="3429000"/>
            <a:ext cx="5471700" cy="26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391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336957-BEC8-B91A-D554-DAB9BD43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95" y="241986"/>
            <a:ext cx="5633560" cy="26932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7229C1-C1D1-4746-0E39-5DC1000C5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995" y="241986"/>
            <a:ext cx="5571280" cy="269327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ACA0651-5ADB-B246-D394-516829C0A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38" y="3429000"/>
            <a:ext cx="5492462" cy="276488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AA14EB9-8993-764B-B88E-1F2EA89C129E}"/>
              </a:ext>
            </a:extLst>
          </p:cNvPr>
          <p:cNvSpPr txBox="1"/>
          <p:nvPr/>
        </p:nvSpPr>
        <p:spPr>
          <a:xfrm>
            <a:off x="6480995" y="3290500"/>
            <a:ext cx="45252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 dirty="0"/>
              <a:t>C</a:t>
            </a:r>
            <a:r>
              <a:rPr lang="es-ES" sz="1200" dirty="0" err="1"/>
              <a:t>uando</a:t>
            </a:r>
            <a:r>
              <a:rPr lang="es-ES" sz="1200" dirty="0"/>
              <a:t> esta en Modo </a:t>
            </a:r>
            <a:r>
              <a:rPr lang="es-ES" sz="1200" dirty="0" err="1"/>
              <a:t>ArchiveLog</a:t>
            </a:r>
            <a:r>
              <a:rPr lang="es-ES" sz="1200" dirty="0"/>
              <a:t> se puede hacer </a:t>
            </a:r>
            <a:r>
              <a:rPr lang="es-ES" sz="1200" dirty="0" err="1"/>
              <a:t>backup</a:t>
            </a:r>
            <a:r>
              <a:rPr lang="es-ES" sz="1200" dirty="0"/>
              <a:t> en caliente.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C809E3A-ED53-24E4-BCCA-554BF5F11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982" y="4005856"/>
            <a:ext cx="3626734" cy="21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823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6356DF-8DD7-D7B1-9899-FC91AE1A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82" y="164164"/>
            <a:ext cx="4120118" cy="25790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7DD9B4-C922-91DA-73DA-A87B4EC86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374" y="164164"/>
            <a:ext cx="5550516" cy="26448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D091ED-E1B9-3D38-FA52-137910C9E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41" y="3547641"/>
            <a:ext cx="4583046" cy="27721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99AF01B-77D1-FF1E-35A5-2DA42FACC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863" y="2939970"/>
            <a:ext cx="4888998" cy="306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77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7785783-CFFC-5B1B-3FCE-6574610C9203}"/>
              </a:ext>
            </a:extLst>
          </p:cNvPr>
          <p:cNvSpPr txBox="1"/>
          <p:nvPr/>
        </p:nvSpPr>
        <p:spPr>
          <a:xfrm>
            <a:off x="355600" y="277614"/>
            <a:ext cx="383032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Control de Transacciones</a:t>
            </a:r>
          </a:p>
          <a:p>
            <a:endParaRPr lang="es-ES" dirty="0"/>
          </a:p>
          <a:p>
            <a:r>
              <a:rPr lang="es-ES" dirty="0" err="1"/>
              <a:t>Commit</a:t>
            </a:r>
            <a:r>
              <a:rPr lang="es-ES" dirty="0"/>
              <a:t> y </a:t>
            </a:r>
            <a:r>
              <a:rPr lang="es-ES" dirty="0" err="1"/>
              <a:t>Rolback</a:t>
            </a:r>
            <a:r>
              <a:rPr lang="es-ES" dirty="0"/>
              <a:t>, asegurar la </a:t>
            </a:r>
            <a:r>
              <a:rPr lang="es-ES" dirty="0" err="1"/>
              <a:t>cosistencia</a:t>
            </a:r>
            <a:r>
              <a:rPr lang="es-ES" dirty="0"/>
              <a:t> de </a:t>
            </a:r>
            <a:r>
              <a:rPr lang="es-ES" dirty="0" err="1"/>
              <a:t>de</a:t>
            </a:r>
            <a:r>
              <a:rPr lang="es-ES" dirty="0"/>
              <a:t> los datos.</a:t>
            </a:r>
          </a:p>
          <a:p>
            <a:endParaRPr lang="es-ES" dirty="0"/>
          </a:p>
          <a:p>
            <a:r>
              <a:rPr lang="es-ES" dirty="0"/>
              <a:t>Un </a:t>
            </a:r>
            <a:r>
              <a:rPr lang="es-ES" dirty="0" err="1"/>
              <a:t>SAveEndpoint</a:t>
            </a:r>
            <a:r>
              <a:rPr lang="es-ES" dirty="0"/>
              <a:t> solo se guarda en el Diccionario de datos</a:t>
            </a:r>
          </a:p>
          <a:p>
            <a:endParaRPr lang="es-ES" dirty="0"/>
          </a:p>
          <a:p>
            <a:r>
              <a:rPr lang="es-ES" b="1" dirty="0"/>
              <a:t>EL DML SOLO NECESITA UN COMMIT.</a:t>
            </a:r>
          </a:p>
          <a:p>
            <a:endParaRPr lang="es-ES" b="1" dirty="0"/>
          </a:p>
          <a:p>
            <a:r>
              <a:rPr lang="es-ES" b="1" dirty="0" err="1"/>
              <a:t>Inportancia</a:t>
            </a:r>
            <a:r>
              <a:rPr lang="es-ES" b="1" dirty="0"/>
              <a:t> del </a:t>
            </a:r>
            <a:r>
              <a:rPr lang="es-ES" b="1" dirty="0" err="1"/>
              <a:t>Commit</a:t>
            </a:r>
            <a:r>
              <a:rPr lang="es-ES" b="1" dirty="0"/>
              <a:t> y </a:t>
            </a:r>
            <a:r>
              <a:rPr lang="es-ES" b="1" dirty="0" err="1"/>
              <a:t>Rolback</a:t>
            </a:r>
            <a:endParaRPr lang="es-ES" b="1" dirty="0"/>
          </a:p>
          <a:p>
            <a:endParaRPr lang="es-ES" b="1" dirty="0"/>
          </a:p>
          <a:p>
            <a:r>
              <a:rPr lang="es-ES" b="1" dirty="0"/>
              <a:t>Se puede recuperar data.</a:t>
            </a:r>
          </a:p>
          <a:p>
            <a:r>
              <a:rPr lang="es-ES" b="1" dirty="0"/>
              <a:t>Las filas afectadas son </a:t>
            </a:r>
            <a:r>
              <a:rPr lang="es-ES" b="1" dirty="0" err="1"/>
              <a:t>bloqueads</a:t>
            </a:r>
            <a:r>
              <a:rPr lang="es-ES" b="1" dirty="0"/>
              <a:t>. Otro sesión no puede modificar.</a:t>
            </a:r>
          </a:p>
          <a:p>
            <a:endParaRPr lang="es-ES" b="1" dirty="0"/>
          </a:p>
          <a:p>
            <a:r>
              <a:rPr lang="es-ES" dirty="0"/>
              <a:t>Cual es estado después de un </a:t>
            </a:r>
            <a:r>
              <a:rPr lang="es-ES" dirty="0" err="1"/>
              <a:t>rollback</a:t>
            </a:r>
            <a:r>
              <a:rPr lang="es-ES" dirty="0"/>
              <a:t>, la data no es confirmado y es restaurado. Los bloqueos que antes existían se liberan</a:t>
            </a:r>
          </a:p>
          <a:p>
            <a:endParaRPr lang="es-ES" dirty="0"/>
          </a:p>
          <a:p>
            <a:endParaRPr lang="es-ES" dirty="0"/>
          </a:p>
          <a:p>
            <a:endParaRPr lang="es-ES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F67A10E-FCE6-0879-CB13-985E966C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096" y="365760"/>
            <a:ext cx="7493599" cy="329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797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22317F-CEEA-BF54-EB85-8C8F7D22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21" y="138898"/>
            <a:ext cx="5685372" cy="294575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F2B074-A208-D6B6-103F-FD4AEB69CEDF}"/>
              </a:ext>
            </a:extLst>
          </p:cNvPr>
          <p:cNvSpPr txBox="1"/>
          <p:nvPr/>
        </p:nvSpPr>
        <p:spPr>
          <a:xfrm>
            <a:off x="6097930" y="138898"/>
            <a:ext cx="5685372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000" dirty="0"/>
              <a:t>Cuando se llene los Archives log , va a generar erro a los usuarios. Por que ya se lleno los 5GB. )</a:t>
            </a:r>
            <a:r>
              <a:rPr lang="es-PE" sz="1000" dirty="0" err="1"/>
              <a:t>Anivel</a:t>
            </a:r>
            <a:r>
              <a:rPr lang="es-PE" sz="1000" dirty="0"/>
              <a:t> Lógico </a:t>
            </a:r>
            <a:r>
              <a:rPr lang="en-US" sz="1050" b="1" dirty="0">
                <a:highlight>
                  <a:srgbClr val="FFFF00"/>
                </a:highlight>
              </a:rPr>
              <a:t>/ Se </a:t>
            </a:r>
            <a:r>
              <a:rPr lang="en-US" sz="1050" b="1" dirty="0" err="1">
                <a:highlight>
                  <a:srgbClr val="FFFF00"/>
                </a:highlight>
              </a:rPr>
              <a:t>debe</a:t>
            </a:r>
            <a:r>
              <a:rPr lang="en-US" sz="1050" b="1" dirty="0">
                <a:highlight>
                  <a:srgbClr val="FFFF00"/>
                </a:highlight>
              </a:rPr>
              <a:t> </a:t>
            </a:r>
            <a:r>
              <a:rPr lang="en-US" sz="1050" b="1" dirty="0" err="1">
                <a:highlight>
                  <a:srgbClr val="FFFF00"/>
                </a:highlight>
              </a:rPr>
              <a:t>modificar</a:t>
            </a:r>
            <a:r>
              <a:rPr lang="en-US" sz="1050" b="1" dirty="0">
                <a:highlight>
                  <a:srgbClr val="FFFF00"/>
                </a:highlight>
              </a:rPr>
              <a:t> </a:t>
            </a:r>
            <a:r>
              <a:rPr lang="en-US" sz="1050" b="1" dirty="0" err="1">
                <a:highlight>
                  <a:srgbClr val="FFFF00"/>
                </a:highlight>
              </a:rPr>
              <a:t>el</a:t>
            </a:r>
            <a:r>
              <a:rPr lang="en-US" sz="1050" b="1" dirty="0">
                <a:highlight>
                  <a:srgbClr val="FFFF00"/>
                </a:highlight>
              </a:rPr>
              <a:t> </a:t>
            </a:r>
            <a:r>
              <a:rPr lang="en-US" sz="1050" b="1" dirty="0" err="1">
                <a:highlight>
                  <a:srgbClr val="FFFF00"/>
                </a:highlight>
              </a:rPr>
              <a:t>tama;o</a:t>
            </a:r>
            <a:r>
              <a:rPr lang="en-US" sz="1050" b="1" dirty="0">
                <a:highlight>
                  <a:srgbClr val="FFFF00"/>
                </a:highlight>
              </a:rPr>
              <a:t> </a:t>
            </a:r>
            <a:r>
              <a:rPr lang="en-US" sz="1050" b="1" dirty="0" err="1">
                <a:highlight>
                  <a:srgbClr val="FFFF00"/>
                </a:highlight>
              </a:rPr>
              <a:t>logico</a:t>
            </a:r>
            <a:r>
              <a:rPr lang="en-US" sz="1050" b="1" dirty="0">
                <a:highlight>
                  <a:srgbClr val="FFFF00"/>
                </a:highlight>
              </a:rPr>
              <a:t> del FRA</a:t>
            </a:r>
            <a:endParaRPr lang="es-ES" sz="1000" b="1" dirty="0">
              <a:highlight>
                <a:srgbClr val="FFFF00"/>
              </a:highligh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088A563-57E4-595D-7B98-8998C4FF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40" y="1929787"/>
            <a:ext cx="5219352" cy="29984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04EC07F-26F0-4E0E-37EB-A3E2E821383D}"/>
              </a:ext>
            </a:extLst>
          </p:cNvPr>
          <p:cNvSpPr txBox="1"/>
          <p:nvPr/>
        </p:nvSpPr>
        <p:spPr>
          <a:xfrm>
            <a:off x="7574431" y="1560455"/>
            <a:ext cx="1703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Backup</a:t>
            </a:r>
            <a:r>
              <a:rPr lang="es-ES" dirty="0"/>
              <a:t> en Frio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268618-BBC2-8CF2-E393-9F8E3D48173E}"/>
              </a:ext>
            </a:extLst>
          </p:cNvPr>
          <p:cNvSpPr txBox="1"/>
          <p:nvPr/>
        </p:nvSpPr>
        <p:spPr>
          <a:xfrm>
            <a:off x="2331983" y="4122199"/>
            <a:ext cx="6094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Paso 3 es copiar mediante los </a:t>
            </a:r>
            <a:r>
              <a:rPr lang="es-ES" dirty="0" err="1"/>
              <a:t>coamdnos</a:t>
            </a:r>
            <a:r>
              <a:rPr lang="es-ES" dirty="0"/>
              <a:t> del </a:t>
            </a:r>
            <a:r>
              <a:rPr lang="es-ES" dirty="0" err="1"/>
              <a:t>sitema</a:t>
            </a:r>
            <a:r>
              <a:rPr lang="es-ES" dirty="0"/>
              <a:t> operativo.</a:t>
            </a:r>
          </a:p>
          <a:p>
            <a:endParaRPr lang="es-ES" dirty="0"/>
          </a:p>
          <a:p>
            <a:r>
              <a:rPr lang="es-ES" dirty="0"/>
              <a:t>El </a:t>
            </a:r>
            <a:r>
              <a:rPr lang="es-ES" dirty="0" err="1"/>
              <a:t>backup</a:t>
            </a:r>
            <a:r>
              <a:rPr lang="es-ES" dirty="0"/>
              <a:t> en frio en un </a:t>
            </a:r>
            <a:r>
              <a:rPr lang="es-ES" dirty="0" err="1"/>
              <a:t>Backup</a:t>
            </a:r>
            <a:r>
              <a:rPr lang="es-ES" dirty="0"/>
              <a:t> consistente.</a:t>
            </a:r>
          </a:p>
        </p:txBody>
      </p:sp>
    </p:spTree>
    <p:extLst>
      <p:ext uri="{BB962C8B-B14F-4D97-AF65-F5344CB8AC3E}">
        <p14:creationId xmlns:p14="http://schemas.microsoft.com/office/powerpoint/2010/main" val="5126872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357EAE-C018-CAB3-88EE-09C0E333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18" y="113264"/>
            <a:ext cx="6497256" cy="35757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56C6AA3-C2C4-657E-903C-464254440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39" y="3266544"/>
            <a:ext cx="6019946" cy="34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319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67E94C-ED29-945D-636E-0BE32505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9" y="185195"/>
            <a:ext cx="5880321" cy="379649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291D1E-7977-7DC8-9BE9-8A9649AC1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455" y="549797"/>
            <a:ext cx="3082452" cy="343189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B66C407-CDF6-2071-2C09-407D101F4003}"/>
              </a:ext>
            </a:extLst>
          </p:cNvPr>
          <p:cNvSpPr txBox="1"/>
          <p:nvPr/>
        </p:nvSpPr>
        <p:spPr>
          <a:xfrm>
            <a:off x="749885" y="4228534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Si un </a:t>
            </a:r>
            <a:r>
              <a:rPr lang="es-ES" dirty="0" err="1"/>
              <a:t>backup</a:t>
            </a:r>
            <a:r>
              <a:rPr lang="es-ES" dirty="0"/>
              <a:t> es tiene mas de 6 días pueden pasar a ser Obsoletos.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1242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716852-8034-785A-898D-43770399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0" y="86808"/>
            <a:ext cx="4090874" cy="263324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DBFADC-5B05-EC69-9EC5-B8073F0C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526" y="86808"/>
            <a:ext cx="6850864" cy="38370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82D1E40-2670-1C18-448F-D2B0BAC24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52" y="3834308"/>
            <a:ext cx="4020274" cy="26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39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4C90E8-B581-E755-1E52-52DBA1CD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73" y="81023"/>
            <a:ext cx="6704845" cy="347341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BB106CC-3FC5-CD72-4619-D916C1EB7DE6}"/>
              </a:ext>
            </a:extLst>
          </p:cNvPr>
          <p:cNvSpPr txBox="1"/>
          <p:nvPr/>
        </p:nvSpPr>
        <p:spPr>
          <a:xfrm>
            <a:off x="7239894" y="163306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Entre el TBACKUP Y FRA , el==este ultimo es mas </a:t>
            </a:r>
            <a:r>
              <a:rPr lang="es-ES" dirty="0" err="1"/>
              <a:t>rapidpo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4E33CCF-60D1-8CF0-78F2-64EDDE3E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28" y="3508264"/>
            <a:ext cx="5941671" cy="30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335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842F45-5C84-984F-7069-92F7D4C5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4" y="0"/>
            <a:ext cx="5181733" cy="30094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9F20EA-E68F-0CEF-3A8F-B79DB1AEC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41" y="150142"/>
            <a:ext cx="6265760" cy="31292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63148E-EA68-48A3-B839-8DCFC0A25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14" y="3279396"/>
            <a:ext cx="6063768" cy="29961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F42B1DF-ADA7-F4AD-F698-C7E60ADC6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582" y="3279396"/>
            <a:ext cx="5599956" cy="26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64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0622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48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0996FB-2FBE-68D2-A5DC-78D8972B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72" y="943610"/>
            <a:ext cx="11306175" cy="37719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CF63AF2-80B9-E311-5B28-AAF26566E262}"/>
              </a:ext>
            </a:extLst>
          </p:cNvPr>
          <p:cNvSpPr txBox="1"/>
          <p:nvPr/>
        </p:nvSpPr>
        <p:spPr>
          <a:xfrm>
            <a:off x="1056640" y="318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Caaso</a:t>
            </a:r>
            <a:r>
              <a:rPr lang="es-ES" dirty="0"/>
              <a:t> Real</a:t>
            </a:r>
          </a:p>
        </p:txBody>
      </p:sp>
    </p:spTree>
    <p:extLst>
      <p:ext uri="{BB962C8B-B14F-4D97-AF65-F5344CB8AC3E}">
        <p14:creationId xmlns:p14="http://schemas.microsoft.com/office/powerpoint/2010/main" val="2392726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1415</Words>
  <Application>Microsoft Office PowerPoint</Application>
  <PresentationFormat>Panorámica</PresentationFormat>
  <Paragraphs>258</Paragraphs>
  <Slides>87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9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ALUMNO - CESAR AUGUSTO HUAMANI CASTRO</dc:creator>
  <cp:lastModifiedBy>ALUMNO - CESAR AUGUSTO HUAMANI CASTRO</cp:lastModifiedBy>
  <cp:revision>135</cp:revision>
  <dcterms:created xsi:type="dcterms:W3CDTF">2022-09-01T01:07:07Z</dcterms:created>
  <dcterms:modified xsi:type="dcterms:W3CDTF">2022-09-15T14:32:17Z</dcterms:modified>
</cp:coreProperties>
</file>